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72" r:id="rId3"/>
    <p:sldId id="266" r:id="rId4"/>
    <p:sldId id="267" r:id="rId5"/>
    <p:sldId id="268" r:id="rId6"/>
    <p:sldId id="269" r:id="rId7"/>
    <p:sldId id="270" r:id="rId8"/>
    <p:sldId id="271" r:id="rId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A6067"/>
    <a:srgbClr val="8DB7D7"/>
    <a:srgbClr val="74A7CE"/>
    <a:srgbClr val="D7D7D7"/>
    <a:srgbClr val="A3C5DF"/>
    <a:srgbClr val="687BA0"/>
    <a:srgbClr val="7278A6"/>
    <a:srgbClr val="374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720" autoAdjust="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8D58D-211D-4A39-B66B-789E5F09AE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682340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A5346-D892-4589-827D-28C95857A9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027930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48577-60EA-4CCC-BBA3-206A1C2E87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589785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1E9FE-C61A-4F58-9464-12039790E0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994371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21790-F681-4989-BEA6-0CF3218628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723702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8CF7B-A165-402B-8B2C-1D4D154968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093087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8D314-2694-4C5B-8E07-81F5E1F97C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537647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62781-8A95-433E-8FAD-4E779BEB25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744885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65ED6-CCAA-4A54-B3F1-570C1C76AE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00635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2C641-762C-4EDC-BE6D-70788153A1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367763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45A90-99FE-4531-92AE-EDEBA2C851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86270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F2549-2117-4484-993A-C29CE0FCEC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260401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62467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>
                <a:latin typeface="Arial" charset="0"/>
              </a:endParaRPr>
            </a:p>
          </p:txBody>
        </p:sp>
        <p:pic>
          <p:nvPicPr>
            <p:cNvPr id="1033" name="Picture 4" descr="slidemaster_med3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246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7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7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6BCB6352-4B0C-476B-A62D-46ADB26764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836613"/>
            <a:ext cx="8424862" cy="13684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Aft>
                <a:spcPts val="1200"/>
              </a:spcAft>
              <a:defRPr/>
            </a:pPr>
            <a:r>
              <a:rPr lang="ru-RU" sz="5400" b="1" dirty="0" smtClean="0">
                <a:solidFill>
                  <a:srgbClr val="374563"/>
                </a:solidFill>
              </a:rPr>
              <a:t>ООО «БИТАСЕРВИС»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47864" y="3573016"/>
            <a:ext cx="54726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ООО «БИТАСЕРВИС»</a:t>
            </a:r>
            <a:endParaRPr lang="en-US" b="1" dirty="0" smtClean="0">
              <a:solidFill>
                <a:srgbClr val="37456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en-US" b="1" dirty="0" smtClean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|443009|</a:t>
            </a:r>
            <a:r>
              <a:rPr lang="ru-RU" b="1" dirty="0" smtClean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Россия</a:t>
            </a:r>
            <a:r>
              <a:rPr lang="en-US" b="1" dirty="0" smtClean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|</a:t>
            </a:r>
            <a:r>
              <a:rPr lang="ru-RU" b="1" dirty="0" smtClean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Самара</a:t>
            </a:r>
            <a:r>
              <a:rPr lang="en-US" b="1" dirty="0" smtClean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|</a:t>
            </a:r>
          </a:p>
          <a:p>
            <a:r>
              <a:rPr lang="en-US" b="1" dirty="0" smtClean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|</a:t>
            </a:r>
            <a:r>
              <a:rPr lang="ru-RU" b="1" dirty="0" smtClean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ул. Воронежская</a:t>
            </a:r>
            <a:r>
              <a:rPr lang="en-US" b="1" dirty="0" smtClean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|</a:t>
            </a:r>
            <a:r>
              <a:rPr lang="ru-RU" b="1" dirty="0" smtClean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дом 23А</a:t>
            </a:r>
            <a:r>
              <a:rPr lang="en-US" b="1" dirty="0" smtClean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|</a:t>
            </a:r>
            <a:r>
              <a:rPr lang="ru-RU" b="1" dirty="0" smtClean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Офис</a:t>
            </a:r>
            <a:r>
              <a:rPr lang="en-US" b="1" dirty="0" smtClean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301|</a:t>
            </a:r>
            <a:r>
              <a:rPr lang="ru-RU" b="1" dirty="0" smtClean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en-US" b="1" dirty="0" smtClean="0">
              <a:solidFill>
                <a:srgbClr val="37456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en-US" b="1" dirty="0" smtClean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|</a:t>
            </a:r>
            <a:r>
              <a:rPr lang="ru-RU" b="1" dirty="0" smtClean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тел.</a:t>
            </a:r>
            <a:r>
              <a:rPr lang="en-US" b="1" dirty="0" smtClean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(846)</a:t>
            </a:r>
            <a:r>
              <a:rPr lang="en-US" b="1" dirty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b="1" dirty="0" smtClean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207</a:t>
            </a:r>
            <a:r>
              <a:rPr lang="ru-RU" b="1" dirty="0" smtClean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.</a:t>
            </a:r>
            <a:r>
              <a:rPr lang="en-US" b="1" dirty="0" smtClean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15</a:t>
            </a:r>
            <a:r>
              <a:rPr lang="ru-RU" b="1" dirty="0" smtClean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.</a:t>
            </a:r>
            <a:r>
              <a:rPr lang="en-US" b="1" dirty="0" smtClean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56</a:t>
            </a:r>
            <a:r>
              <a:rPr lang="en-US" b="1" dirty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|</a:t>
            </a:r>
            <a:endParaRPr lang="en-US" b="1" dirty="0" smtClean="0">
              <a:solidFill>
                <a:srgbClr val="37456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en-US" b="1" dirty="0" smtClean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|www.bitaservice.ru|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en-US" b="1" dirty="0" smtClean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|mail@bitaservice.ru|</a:t>
            </a:r>
          </a:p>
          <a:p>
            <a:endParaRPr lang="ru-RU" b="1" dirty="0">
              <a:solidFill>
                <a:srgbClr val="37456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ru-RU" b="1" dirty="0" smtClean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Представитель в г. Усинск (Республика Коми)</a:t>
            </a:r>
            <a:endParaRPr lang="en-US" b="1" dirty="0" smtClean="0">
              <a:solidFill>
                <a:srgbClr val="37456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b="1" dirty="0" smtClean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|</a:t>
            </a:r>
            <a:r>
              <a:rPr lang="ru-RU" b="1" dirty="0" smtClean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Сотовый</a:t>
            </a:r>
            <a:r>
              <a:rPr lang="ru-RU" b="1" dirty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ru-RU" b="1" dirty="0" smtClean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+7.912.95.612.00</a:t>
            </a:r>
            <a:r>
              <a:rPr lang="en-US" b="1" dirty="0" smtClean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|</a:t>
            </a:r>
            <a:endParaRPr lang="en-US" b="1" dirty="0">
              <a:solidFill>
                <a:srgbClr val="37456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ru-RU" dirty="0"/>
          </a:p>
          <a:p>
            <a:endParaRPr lang="ru-RU" b="1" dirty="0">
              <a:solidFill>
                <a:srgbClr val="37456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050" y="907841"/>
            <a:ext cx="6842125" cy="540147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just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15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Общество с ограниченной ответственностью</a:t>
            </a: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ru-RU" sz="15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«БИТАСЕРВИС»</a:t>
            </a:r>
            <a:r>
              <a:rPr lang="en-US" sz="15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ru-RU" sz="15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оказывает </a:t>
            </a: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услуги</a:t>
            </a: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:</a:t>
            </a:r>
          </a:p>
          <a:p>
            <a:pPr marL="285750" indent="-285750" algn="just" eaLnBrk="1" hangingPunct="1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инженерно-технологическое </a:t>
            </a:r>
            <a:r>
              <a:rPr lang="ru-RU" sz="15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и </a:t>
            </a: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телеметрическое сопровождение </a:t>
            </a:r>
            <a:r>
              <a:rPr lang="ru-RU" sz="15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бурения </a:t>
            </a: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скважин;</a:t>
            </a:r>
          </a:p>
          <a:p>
            <a:pPr marL="285750" indent="-285750" algn="just" eaLnBrk="1" hangingPunct="1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5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Коммерческие поставки комплектов телеметрической аппаратуры БТС-172, программного обеспечения "Стрела-2</a:t>
            </a:r>
            <a:r>
              <a:rPr lang="ru-RU" sz="15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", </a:t>
            </a: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технологического </a:t>
            </a:r>
            <a:r>
              <a:rPr lang="ru-RU" sz="15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модуля контроля "Фрегат-2" и отдельных технологических узлов и агрегатов</a:t>
            </a: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.</a:t>
            </a:r>
          </a:p>
          <a:p>
            <a:pPr marL="285750" indent="-285750" algn="just" eaLnBrk="1" hangingPunct="1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0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algn="just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Помимо основных направлений ООО «БИТАСЕРВИС» осуществляет:</a:t>
            </a:r>
          </a:p>
          <a:p>
            <a:pPr marL="285750" indent="-285750" algn="just" eaLnBrk="1" hangingPunct="1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5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Проектирование профилей </a:t>
            </a:r>
            <a:r>
              <a:rPr lang="ru-RU" sz="15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наклонно-направленных (включая транспортные и пилотные), горизонтальных </a:t>
            </a:r>
            <a:r>
              <a:rPr lang="ru-RU" sz="15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и боковых стволов </a:t>
            </a: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скважин; </a:t>
            </a:r>
            <a:endParaRPr lang="ru-RU" sz="15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marL="285750" indent="-285750" algn="just" eaLnBrk="1" hangingPunct="1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5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Проектирование очередности бурения скважин с кустовых </a:t>
            </a: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площадок;</a:t>
            </a:r>
            <a:endParaRPr lang="ru-RU" sz="15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marL="285750" indent="-285750" algn="just" eaLnBrk="1" hangingPunct="1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5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Проектирование и предложение </a:t>
            </a:r>
            <a:r>
              <a:rPr lang="ru-RU" sz="15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компоновок низа бурильной колонны (КНБК</a:t>
            </a: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);</a:t>
            </a:r>
            <a:endParaRPr lang="ru-RU" sz="15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marL="285750" indent="-285750" algn="just" eaLnBrk="1" hangingPunct="1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5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Расчет </a:t>
            </a:r>
            <a:r>
              <a:rPr lang="ru-RU" sz="15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и анализ параметров бурения (напряжений, моментов, осевой нагрузки, гидравлических потерь, вынос шлама и шламообразование</a:t>
            </a: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);</a:t>
            </a:r>
            <a:endParaRPr lang="ru-RU" sz="15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marL="285750" indent="-285750" algn="just" eaLnBrk="1" hangingPunct="1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5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Организацию сервисных центров для ремонта и профилактики поставляемого оборудования</a:t>
            </a:r>
            <a:r>
              <a:rPr lang="ru-RU" sz="15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.</a:t>
            </a:r>
            <a:endParaRPr lang="ru-RU" sz="15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80891" y="313492"/>
            <a:ext cx="58515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1200"/>
              </a:spcAft>
              <a:defRPr/>
            </a:pPr>
            <a:r>
              <a:rPr lang="ru-RU" sz="2800" b="1" dirty="0" smtClean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Предоставляемые услуги</a:t>
            </a:r>
            <a:endParaRPr lang="ru-RU" sz="2800" b="1" dirty="0">
              <a:solidFill>
                <a:srgbClr val="37456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554899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050" y="966436"/>
            <a:ext cx="6842125" cy="462280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just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Общество </a:t>
            </a: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с ограниченной ответственностью «БИТАСЕРВИС» организованно в феврале 2014г. </a:t>
            </a:r>
            <a:r>
              <a:rPr 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Мы</a:t>
            </a:r>
            <a:r>
              <a:rPr 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являемся </a:t>
            </a: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официальным дилером завода ООО «БИТАС», производителя </a:t>
            </a:r>
            <a:r>
              <a:rPr 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одной из лучших </a:t>
            </a: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отечественных телеметрических систем с электромагнитным каналом связи различных типоразмеров (АБТСМ-106, АБТСМ-120, БТС172-50, </a:t>
            </a:r>
            <a:r>
              <a:rPr 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БТС210-50, АБТСМ-172). </a:t>
            </a:r>
          </a:p>
          <a:p>
            <a:pPr indent="449580" algn="just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На данный момент ООО «БИТАСЕРВИС» в направлении инженерно-технологического и телеметрического сопровождения тесно сотрудничает с компанией ООО «Геолайн-С». Компанией ООО «БИТАСЕРВИС» пробурено более 20 скважин </a:t>
            </a: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(пилотные и транспортные стволы</a:t>
            </a:r>
            <a:r>
              <a:rPr 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на объектах ОАО «Славнефть МНГ».</a:t>
            </a:r>
          </a:p>
          <a:p>
            <a:pPr indent="449580" algn="just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В направлении </a:t>
            </a:r>
            <a:r>
              <a:rPr 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</a:t>
            </a:r>
            <a:r>
              <a:rPr 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оммерческих поставок </a:t>
            </a: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комплектов телеметрической аппаратуры </a:t>
            </a: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к</a:t>
            </a:r>
            <a:r>
              <a:rPr 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омпания </a:t>
            </a: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успешно сотрудничает с ООО "Инновационная Сервисная Компания "ПетроИнжиниринг", ООО «СН-Гео», ООО «Траектория Сервис», ООО «НЕФТЕБУР», ООО «ВБС», ООО «Геолайн-С», ООО «Ай Ди Эс навигатор» и др.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28763" y="404813"/>
            <a:ext cx="72009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1200"/>
              </a:spcAft>
              <a:defRPr/>
            </a:pPr>
            <a:r>
              <a:rPr lang="ru-RU" sz="2800" b="1" dirty="0" smtClean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История деятельности</a:t>
            </a:r>
            <a:endParaRPr lang="ru-RU" sz="2800" b="1" dirty="0">
              <a:solidFill>
                <a:srgbClr val="37456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8763" y="404813"/>
            <a:ext cx="72009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1200"/>
              </a:spcAft>
              <a:defRPr/>
            </a:pPr>
            <a:r>
              <a:rPr lang="ru-RU" sz="2800" b="1" dirty="0" smtClean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Инженерный состав</a:t>
            </a:r>
            <a:endParaRPr lang="ru-RU" sz="2800" b="1" dirty="0">
              <a:solidFill>
                <a:srgbClr val="37456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70298" y="1268958"/>
            <a:ext cx="6534150" cy="235756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just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Инженерный состав ООО «БИТАСЕРВИС»  включает в себя квалифицированных специалистов: </a:t>
            </a:r>
          </a:p>
          <a:p>
            <a:pPr marL="285750" indent="-285750" algn="just" eaLnBrk="1" hangingPunct="1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инженеров-технологов по наклонно-направленному бурению;</a:t>
            </a:r>
          </a:p>
          <a:p>
            <a:pPr marL="285750" indent="-285750" algn="just" eaLnBrk="1" hangingPunct="1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специалистов по работе и обслуживанию телеметрических систем. </a:t>
            </a:r>
          </a:p>
          <a:p>
            <a:pPr indent="449580" algn="just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Опыт работы  вышеперечисленных специалистов составляет от трёх и более лет 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Тимано-Печорский  и  Западно-Сибирский регионы</a:t>
            </a:r>
            <a:r>
              <a:rPr 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  <a:endParaRPr lang="ru-RU" sz="1600" dirty="0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1908175" y="409575"/>
            <a:ext cx="6985000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600" dirty="0"/>
              <a:t>Для  информационно-технологического сопровождения строительства нефтяных и газовых скважин используются модернизированные бескабельные телеметрические системы с электромагнитным каналом связи (</a:t>
            </a:r>
            <a:r>
              <a:rPr lang="ru-RU" altLang="ru-RU" sz="1600" dirty="0" smtClean="0"/>
              <a:t>БТС</a:t>
            </a:r>
            <a:r>
              <a:rPr lang="en-US" altLang="ru-RU" sz="1600" dirty="0" smtClean="0"/>
              <a:t>–</a:t>
            </a:r>
            <a:r>
              <a:rPr lang="ru-RU" altLang="ru-RU" sz="1600" dirty="0" smtClean="0"/>
              <a:t>172</a:t>
            </a:r>
            <a:r>
              <a:rPr lang="en-US" altLang="ru-RU" sz="1600" dirty="0" smtClean="0"/>
              <a:t>–50</a:t>
            </a:r>
            <a:r>
              <a:rPr lang="ru-RU" altLang="ru-RU" sz="1600" dirty="0" smtClean="0"/>
              <a:t>,</a:t>
            </a:r>
            <a:r>
              <a:rPr lang="en-US" altLang="ru-RU" sz="1600" dirty="0" smtClean="0"/>
              <a:t> </a:t>
            </a:r>
            <a:r>
              <a:rPr lang="ru-RU" altLang="ru-RU" sz="1600" dirty="0"/>
              <a:t>БТС</a:t>
            </a:r>
            <a:r>
              <a:rPr lang="en-US" altLang="ru-RU" sz="1600" dirty="0" smtClean="0"/>
              <a:t>–210–50</a:t>
            </a:r>
            <a:r>
              <a:rPr lang="ru-RU" altLang="ru-RU" sz="1600" dirty="0" smtClean="0"/>
              <a:t>, </a:t>
            </a:r>
            <a:r>
              <a:rPr lang="ru-RU" altLang="ru-RU" sz="1600" dirty="0"/>
              <a:t>АБТС-ЭМ-172, АБТС-ЭМ-120, АБТС-ЭМ-106). </a:t>
            </a:r>
            <a:endParaRPr lang="ru-RU" altLang="ru-RU" sz="1600" dirty="0" smtClean="0"/>
          </a:p>
          <a:p>
            <a:pPr algn="just" eaLnBrk="1" hangingPunct="1"/>
            <a:r>
              <a:rPr lang="ru-RU" altLang="ru-RU" sz="1600" dirty="0"/>
              <a:t>Для оказания услуг ООО «БИТАСЕРВИС», использует оборудование производимое ООО «БИТАС». </a:t>
            </a:r>
          </a:p>
          <a:p>
            <a:pPr algn="just" eaLnBrk="1" hangingPunct="1"/>
            <a:r>
              <a:rPr lang="ru-RU" altLang="ru-RU" sz="1600" dirty="0" smtClean="0"/>
              <a:t>В </a:t>
            </a:r>
            <a:r>
              <a:rPr lang="ru-RU" altLang="ru-RU" sz="1600" dirty="0"/>
              <a:t>целях повышения информативности при направленном бурение нефтяных скважин </a:t>
            </a:r>
            <a:r>
              <a:rPr lang="ru-RU" altLang="ru-RU" sz="1600" dirty="0" smtClean="0"/>
              <a:t>возможно применение технологического модуля </a:t>
            </a:r>
            <a:r>
              <a:rPr lang="ru-RU" altLang="ru-RU" sz="1600" dirty="0"/>
              <a:t>контроля параметров бурения ТМ «</a:t>
            </a:r>
            <a:r>
              <a:rPr lang="ru-RU" altLang="ru-RU" sz="1600" dirty="0" smtClean="0"/>
              <a:t>Фрегат–2», </a:t>
            </a:r>
            <a:r>
              <a:rPr lang="ru-RU" altLang="ru-RU" sz="1600" dirty="0"/>
              <a:t>предназначенный для автоматизированного сбора и обработки технологической информации. </a:t>
            </a:r>
          </a:p>
          <a:p>
            <a:pPr algn="just" eaLnBrk="1" hangingPunct="1"/>
            <a:r>
              <a:rPr lang="ru-RU" altLang="ru-RU" sz="1600" dirty="0" smtClean="0"/>
              <a:t>Осуществление </a:t>
            </a:r>
            <a:r>
              <a:rPr lang="ru-RU" altLang="ru-RU" sz="1600" dirty="0" smtClean="0"/>
              <a:t>телеметрического </a:t>
            </a:r>
            <a:r>
              <a:rPr lang="ru-RU" altLang="ru-RU" sz="1600" dirty="0"/>
              <a:t>и </a:t>
            </a:r>
            <a:r>
              <a:rPr lang="ru-RU" altLang="ru-RU" sz="1600" dirty="0" smtClean="0"/>
              <a:t>технологического сопровождения </a:t>
            </a:r>
            <a:r>
              <a:rPr lang="ru-RU" altLang="ru-RU" sz="1600" dirty="0"/>
              <a:t>наклонно-направленного и горизонтального </a:t>
            </a:r>
            <a:r>
              <a:rPr lang="ru-RU" altLang="ru-RU" sz="1600" dirty="0" smtClean="0"/>
              <a:t>бурения возможно </a:t>
            </a:r>
            <a:r>
              <a:rPr lang="ru-RU" altLang="ru-RU" sz="1600" dirty="0"/>
              <a:t>как с ограниченным сервисом </a:t>
            </a:r>
            <a:r>
              <a:rPr lang="ru-RU" altLang="ru-RU" sz="1600" dirty="0" smtClean="0"/>
              <a:t>(только телеметрические услуги), </a:t>
            </a:r>
            <a:r>
              <a:rPr lang="ru-RU" altLang="ru-RU" sz="1600" dirty="0"/>
              <a:t>так </a:t>
            </a:r>
            <a:r>
              <a:rPr lang="ru-RU" altLang="ru-RU" sz="1600" dirty="0" smtClean="0"/>
              <a:t>и </a:t>
            </a:r>
            <a:r>
              <a:rPr lang="ru-RU" altLang="ru-RU" sz="1600" dirty="0"/>
              <a:t>с полным сервисом </a:t>
            </a:r>
            <a:r>
              <a:rPr lang="ru-RU" altLang="ru-RU" sz="1600" dirty="0" smtClean="0"/>
              <a:t>(предоставление ВЗД, тех. оснастки, долот).</a:t>
            </a:r>
            <a:endParaRPr lang="ru-RU" altLang="ru-RU" sz="1600" dirty="0"/>
          </a:p>
          <a:p>
            <a:pPr algn="just" eaLnBrk="1" hangingPunct="1"/>
            <a:r>
              <a:rPr lang="ru-RU" altLang="ru-RU" sz="1600" dirty="0" smtClean="0"/>
              <a:t>Для этих целей нашей </a:t>
            </a:r>
            <a:r>
              <a:rPr lang="ru-RU" altLang="ru-RU" sz="1600" dirty="0"/>
              <a:t>компанией заключены договоры аренды и применяются забойные двигатели компаний: «Радиус-Сервис</a:t>
            </a:r>
            <a:r>
              <a:rPr lang="ru-RU" altLang="ru-RU" sz="1600" dirty="0" smtClean="0"/>
              <a:t>», </a:t>
            </a:r>
            <a:r>
              <a:rPr lang="ru-RU" altLang="ru-RU" sz="1600" dirty="0"/>
              <a:t>«ВНИИБТ</a:t>
            </a:r>
            <a:r>
              <a:rPr lang="ru-RU" altLang="ru-RU" sz="1600" dirty="0" smtClean="0"/>
              <a:t>», </a:t>
            </a:r>
            <a:r>
              <a:rPr lang="ru-RU" altLang="ru-RU" sz="1600" dirty="0" smtClean="0"/>
              <a:t>«Сокол».</a:t>
            </a:r>
            <a:endParaRPr lang="ru-RU" altLang="ru-RU" sz="1600" dirty="0"/>
          </a:p>
          <a:p>
            <a:pPr algn="just" eaLnBrk="1" hangingPunct="1"/>
            <a:r>
              <a:rPr lang="ru-RU" altLang="ru-RU" sz="1600" dirty="0" smtClean="0"/>
              <a:t>На </a:t>
            </a:r>
            <a:r>
              <a:rPr lang="ru-RU" altLang="ru-RU" sz="1600" dirty="0"/>
              <a:t>поставку долот различных модификаций и </a:t>
            </a:r>
            <a:r>
              <a:rPr lang="ru-RU" altLang="ru-RU" sz="1600" dirty="0" smtClean="0"/>
              <a:t>типоразмеров заключены договора с </a:t>
            </a:r>
            <a:r>
              <a:rPr lang="ru-RU" altLang="ru-RU" sz="1600" dirty="0"/>
              <a:t>компаниями «</a:t>
            </a:r>
            <a:r>
              <a:rPr lang="en-US" altLang="ru-RU" sz="1600" dirty="0"/>
              <a:t>Smith</a:t>
            </a:r>
            <a:r>
              <a:rPr lang="ru-RU" altLang="ru-RU" sz="1600" dirty="0"/>
              <a:t>»</a:t>
            </a:r>
            <a:r>
              <a:rPr lang="en-US" altLang="ru-RU" sz="1600" dirty="0"/>
              <a:t>, </a:t>
            </a:r>
            <a:r>
              <a:rPr lang="ru-RU" altLang="ru-RU" sz="1600" dirty="0"/>
              <a:t>«</a:t>
            </a:r>
            <a:r>
              <a:rPr lang="ru-RU" altLang="ru-RU" sz="1600" dirty="0" err="1"/>
              <a:t>Буринтех</a:t>
            </a:r>
            <a:r>
              <a:rPr lang="ru-RU" altLang="ru-RU" sz="1600" dirty="0"/>
              <a:t>» , «ВБС» и «</a:t>
            </a:r>
            <a:r>
              <a:rPr lang="ru-RU" altLang="ru-RU" sz="1600" dirty="0" err="1"/>
              <a:t>Бурсервис</a:t>
            </a:r>
            <a:r>
              <a:rPr lang="ru-RU" altLang="ru-RU" sz="1600" dirty="0"/>
              <a:t>».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5" y="661988"/>
            <a:ext cx="2500313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2676525"/>
            <a:ext cx="2886075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Сертификат АБТС-ЭМ для e-mail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5" y="661988"/>
            <a:ext cx="2617788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Сертификат БТС-172-50, БТС-210-50 для e-mail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5" y="2676525"/>
            <a:ext cx="2559050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468563"/>
            <a:ext cx="6665913" cy="19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051050" y="1340768"/>
            <a:ext cx="6985446" cy="7078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altLang="ru-RU" sz="1700" dirty="0"/>
              <a:t>Возможность бурения турбинно-роторным способом.</a:t>
            </a:r>
          </a:p>
          <a:p>
            <a:pPr algn="just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altLang="ru-RU" sz="1700" dirty="0"/>
              <a:t>Модульное исполнение телесистемы, не требуется больших временных затрат при сборке-разборке в полевых условиях.</a:t>
            </a:r>
          </a:p>
          <a:p>
            <a:pPr algn="just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altLang="ru-RU" sz="1700" dirty="0"/>
              <a:t>Мобильность партий, оперативность при начале работ в новом регионе.</a:t>
            </a:r>
          </a:p>
          <a:p>
            <a:pPr algn="just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altLang="ru-RU" sz="1700" dirty="0"/>
              <a:t>Телесистема независима от поглощений бурового раствора, устойчивая передача данных при пониженном гидростатическом давлении в скважине, включая бурение с применением пены,  продувкой воздухом или с аэрированным буровым </a:t>
            </a:r>
            <a:r>
              <a:rPr lang="ru-RU" altLang="ru-RU" sz="1700" dirty="0" smtClean="0"/>
              <a:t>раствором.</a:t>
            </a:r>
          </a:p>
          <a:p>
            <a:pPr algn="just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altLang="ru-RU" sz="1700" dirty="0" smtClean="0"/>
              <a:t>Нейтральна </a:t>
            </a:r>
            <a:r>
              <a:rPr lang="ru-RU" altLang="ru-RU" sz="1700" dirty="0"/>
              <a:t>к металлической пыли и окалине в буровом растворе при бурении боковых стволов и хвостовиков горизонтальных скважин.</a:t>
            </a:r>
          </a:p>
          <a:p>
            <a:pPr algn="just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altLang="ru-RU" sz="1700" dirty="0"/>
              <a:t>Отсутствует необходимость перепада давления.</a:t>
            </a:r>
          </a:p>
          <a:p>
            <a:pPr algn="just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altLang="ru-RU" sz="1700" dirty="0" smtClean="0"/>
              <a:t>Соотношение цена\качество выполняемых работ.</a:t>
            </a:r>
          </a:p>
          <a:p>
            <a:pPr algn="just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altLang="ru-RU" sz="1700" dirty="0"/>
              <a:t>При использовании </a:t>
            </a:r>
            <a:r>
              <a:rPr lang="ru-RU" sz="1700" dirty="0"/>
              <a:t>БТС–210–50 для бурения под кондуктор и тех. колонну обеспечивается более безаварийное бурение с технологической точки зрения</a:t>
            </a:r>
            <a:r>
              <a:rPr lang="ru-RU" sz="1600" b="1" dirty="0" smtClean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ru-RU" altLang="ru-RU" sz="1700" dirty="0"/>
          </a:p>
          <a:p>
            <a:pPr algn="just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ru-RU" altLang="ru-RU" sz="1700" dirty="0"/>
          </a:p>
          <a:p>
            <a:pPr algn="just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ru-RU" altLang="ru-RU" sz="1700" dirty="0"/>
          </a:p>
          <a:p>
            <a:pPr algn="just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ru-RU" altLang="ru-RU" sz="1700" dirty="0"/>
          </a:p>
          <a:p>
            <a:pPr algn="just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ru-RU" altLang="ru-RU" sz="1700" dirty="0"/>
          </a:p>
          <a:p>
            <a:pPr algn="just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ru-RU" altLang="ru-RU" sz="1700" dirty="0"/>
          </a:p>
          <a:p>
            <a:pPr algn="just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ru-RU" altLang="ru-RU" sz="1700" dirty="0"/>
          </a:p>
        </p:txBody>
      </p:sp>
      <p:sp>
        <p:nvSpPr>
          <p:cNvPr id="3" name="TextBox 2"/>
          <p:cNvSpPr txBox="1"/>
          <p:nvPr/>
        </p:nvSpPr>
        <p:spPr>
          <a:xfrm>
            <a:off x="1979712" y="188640"/>
            <a:ext cx="69850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Положительные моменты при </a:t>
            </a:r>
            <a:r>
              <a:rPr lang="ru-RU" sz="2400" b="1" dirty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использовании телесистемы </a:t>
            </a:r>
            <a:endParaRPr lang="ru-RU" sz="2400" b="1" dirty="0" smtClean="0">
              <a:solidFill>
                <a:srgbClr val="37456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БТС–172–50 </a:t>
            </a:r>
            <a:r>
              <a:rPr lang="ru-RU" sz="2400" b="1" dirty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(</a:t>
            </a:r>
            <a:r>
              <a:rPr lang="ru-RU" sz="2400" b="1" dirty="0" smtClean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БТС–210–50</a:t>
            </a:r>
            <a:r>
              <a:rPr lang="ru-RU" sz="2400" b="1" dirty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313" y="908050"/>
            <a:ext cx="42481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800" b="1" dirty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Спасибо за внимание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47864" y="3573016"/>
            <a:ext cx="54726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ООО «БИТАСЕРВИС»</a:t>
            </a:r>
            <a:endParaRPr lang="en-US" b="1" dirty="0" smtClean="0">
              <a:solidFill>
                <a:srgbClr val="37456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en-US" b="1" dirty="0" smtClean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|443009|</a:t>
            </a:r>
            <a:r>
              <a:rPr lang="ru-RU" b="1" dirty="0" smtClean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Россия</a:t>
            </a:r>
            <a:r>
              <a:rPr lang="en-US" b="1" dirty="0" smtClean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|</a:t>
            </a:r>
            <a:r>
              <a:rPr lang="ru-RU" b="1" dirty="0" smtClean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Самара</a:t>
            </a:r>
            <a:r>
              <a:rPr lang="en-US" b="1" dirty="0" smtClean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|</a:t>
            </a:r>
          </a:p>
          <a:p>
            <a:r>
              <a:rPr lang="en-US" b="1" dirty="0" smtClean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|</a:t>
            </a:r>
            <a:r>
              <a:rPr lang="ru-RU" b="1" dirty="0" smtClean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ул. Воронежская</a:t>
            </a:r>
            <a:r>
              <a:rPr lang="en-US" b="1" dirty="0" smtClean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|</a:t>
            </a:r>
            <a:r>
              <a:rPr lang="ru-RU" b="1" dirty="0" smtClean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дом 23А</a:t>
            </a:r>
            <a:r>
              <a:rPr lang="en-US" b="1" dirty="0" smtClean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|</a:t>
            </a:r>
            <a:r>
              <a:rPr lang="ru-RU" b="1" dirty="0" smtClean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Офис</a:t>
            </a:r>
            <a:r>
              <a:rPr lang="en-US" b="1" dirty="0" smtClean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301|</a:t>
            </a:r>
            <a:r>
              <a:rPr lang="ru-RU" b="1" dirty="0" smtClean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en-US" b="1" dirty="0" smtClean="0">
              <a:solidFill>
                <a:srgbClr val="37456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en-US" b="1" dirty="0" smtClean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|</a:t>
            </a:r>
            <a:r>
              <a:rPr lang="ru-RU" b="1" dirty="0" smtClean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тел.</a:t>
            </a:r>
            <a:r>
              <a:rPr lang="en-US" b="1" dirty="0" smtClean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(846)</a:t>
            </a:r>
            <a:r>
              <a:rPr lang="en-US" b="1" dirty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b="1" dirty="0" smtClean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207</a:t>
            </a:r>
            <a:r>
              <a:rPr lang="ru-RU" b="1" dirty="0" smtClean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.</a:t>
            </a:r>
            <a:r>
              <a:rPr lang="en-US" b="1" dirty="0" smtClean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15</a:t>
            </a:r>
            <a:r>
              <a:rPr lang="ru-RU" b="1" dirty="0" smtClean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.</a:t>
            </a:r>
            <a:r>
              <a:rPr lang="en-US" b="1" dirty="0" smtClean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56</a:t>
            </a:r>
            <a:r>
              <a:rPr lang="en-US" b="1" dirty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|</a:t>
            </a:r>
            <a:endParaRPr lang="en-US" b="1" dirty="0" smtClean="0">
              <a:solidFill>
                <a:srgbClr val="37456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en-US" b="1" dirty="0" smtClean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|www.bitaservice.ru|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en-US" b="1" dirty="0" smtClean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|mail@bitaservice.ru|</a:t>
            </a:r>
          </a:p>
          <a:p>
            <a:endParaRPr lang="ru-RU" b="1" dirty="0">
              <a:solidFill>
                <a:srgbClr val="37456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ru-RU" b="1" dirty="0" smtClean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Представитель в г. Усинск (Республика Коми)</a:t>
            </a:r>
            <a:endParaRPr lang="en-US" b="1" dirty="0" smtClean="0">
              <a:solidFill>
                <a:srgbClr val="37456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b="1" dirty="0" smtClean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|</a:t>
            </a:r>
            <a:r>
              <a:rPr lang="ru-RU" b="1" dirty="0" smtClean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Сотовый</a:t>
            </a:r>
            <a:r>
              <a:rPr lang="ru-RU" b="1" dirty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ru-RU" b="1" dirty="0" smtClean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+7.912.95.612.00</a:t>
            </a:r>
            <a:r>
              <a:rPr lang="en-US" b="1" dirty="0" smtClean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|</a:t>
            </a:r>
            <a:endParaRPr lang="en-US" b="1" dirty="0">
              <a:solidFill>
                <a:srgbClr val="37456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ru-RU" dirty="0"/>
          </a:p>
          <a:p>
            <a:endParaRPr lang="ru-RU" b="1" dirty="0">
              <a:solidFill>
                <a:srgbClr val="37456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732</TotalTime>
  <Words>692</Words>
  <Application>Microsoft Office PowerPoint</Application>
  <PresentationFormat>Экран (4:3)</PresentationFormat>
  <Paragraphs>60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Times New Roman</vt:lpstr>
      <vt:lpstr>Wingdings</vt:lpstr>
      <vt:lpstr>План</vt:lpstr>
      <vt:lpstr>ООО «БИТАСЕРВИС»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БИТАС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Промгеосервис</dc:title>
  <dc:creator>Малыгин Вячеслав</dc:creator>
  <cp:lastModifiedBy>Михаил Новаковский</cp:lastModifiedBy>
  <cp:revision>54</cp:revision>
  <dcterms:created xsi:type="dcterms:W3CDTF">2009-03-11T05:16:26Z</dcterms:created>
  <dcterms:modified xsi:type="dcterms:W3CDTF">2015-02-12T08:54:32Z</dcterms:modified>
</cp:coreProperties>
</file>