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8" r:id="rId2"/>
  </p:sldMasterIdLst>
  <p:sldIdLst>
    <p:sldId id="256" r:id="rId3"/>
    <p:sldId id="265" r:id="rId4"/>
    <p:sldId id="266" r:id="rId5"/>
    <p:sldId id="268" r:id="rId6"/>
    <p:sldId id="263" r:id="rId7"/>
    <p:sldId id="264" r:id="rId8"/>
    <p:sldId id="267" r:id="rId9"/>
    <p:sldId id="260" r:id="rId10"/>
    <p:sldId id="258" r:id="rId11"/>
    <p:sldId id="270" r:id="rId12"/>
    <p:sldId id="259" r:id="rId13"/>
    <p:sldId id="261" r:id="rId14"/>
    <p:sldId id="262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6067"/>
    <a:srgbClr val="8DB7D7"/>
    <a:srgbClr val="74A7CE"/>
    <a:srgbClr val="D7D7D7"/>
    <a:srgbClr val="A3C5DF"/>
    <a:srgbClr val="687BA0"/>
    <a:srgbClr val="7278A6"/>
    <a:srgbClr val="374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20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C810D-42DE-406E-9306-2BD1C902A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2484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52E0-474B-4434-A7A9-7CB5B4224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6161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9D46-5CB1-408C-8388-1EE2EB696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8031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83FA5-A5DC-498A-87AA-87195FEAA5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9595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89C6-81D4-4345-8820-39834CE4D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2466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5DFF-B182-4A27-A489-0B4F4E26E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B482-ED74-44F2-B91C-82D49C82F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34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4DD8-F057-4F42-BA37-3F1E1C8DE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5219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BF7F-6F3D-493D-A674-C99F2138F6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973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702F-10CA-479A-8E3B-8BB75D6870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8260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DF1C-A817-4E49-8FAD-C33DF82BE0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978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5356-2BC3-454F-AC48-B793CCA02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4803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9228-3A4D-4972-9CE3-7A4246325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6237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7CC-41AE-4084-822F-F5A69ABE8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4473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BBA4-7F21-4114-AE75-0FE06D99C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8643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C68D-DC6C-4165-87C8-C762E64D57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1935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9437-A1B5-4D9A-AB59-00C12F5D8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3861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1D81-9677-4CF4-954A-6B6D47749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8826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5D4AE-ED58-4F32-AFBC-885A3AA317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7400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79BD-560F-4914-B6E0-C7AC3662D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5682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43147-73A7-4A68-A68B-60100F7E5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433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BD480-A31B-4698-AA46-BD5092F36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5555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564B-75AF-449F-98B7-44B6130B2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1089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806DCD9-ABAF-4315-AD64-E136204BC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33A0021-8309-4FE1-A281-780BCA9BD7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620713"/>
            <a:ext cx="8424862" cy="13684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374563"/>
                </a:solidFill>
              </a:rPr>
              <a:t>ОБОРУДОВАНИЕ</a:t>
            </a:r>
            <a:r>
              <a:rPr lang="en-US" sz="5400" b="1" dirty="0">
                <a:solidFill>
                  <a:srgbClr val="374563"/>
                </a:solidFill>
              </a:rPr>
              <a:t/>
            </a:r>
            <a:br>
              <a:rPr lang="en-US" sz="5400" b="1" dirty="0">
                <a:solidFill>
                  <a:srgbClr val="374563"/>
                </a:solidFill>
              </a:rPr>
            </a:br>
            <a:r>
              <a:rPr lang="ru-RU" sz="5400" b="1" dirty="0">
                <a:solidFill>
                  <a:srgbClr val="374563"/>
                </a:solidFill>
              </a:rPr>
              <a:t>ООО «БИТАСЕРВИС»</a:t>
            </a:r>
            <a:endParaRPr lang="ru-RU" sz="5400" b="1" dirty="0" smtClean="0">
              <a:solidFill>
                <a:srgbClr val="37456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Rectangle 13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43900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kern="1200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Телесистема </a:t>
            </a:r>
            <a:r>
              <a:rPr lang="ru-RU" sz="3600" b="1" kern="1200" dirty="0" smtClean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БТС-210-50</a:t>
            </a:r>
            <a:endParaRPr lang="ru-RU" sz="3600" b="1" kern="1200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2282825" y="4210050"/>
            <a:ext cx="653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1835150" y="2784475"/>
            <a:ext cx="712470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 целью улучшения надёжности телеметрической системы при бурении долотом диаметром 295,3мм и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более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(бурение под кондуктор (диаметр обсадной колонны 324мм), бурение под техническую колонну (диаметр обсадной колонны 244,5мм)) была спроектирована и изготовлена телесистема БТС–210–50. </a:t>
            </a:r>
          </a:p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Применение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БТС–210–50 позволяет включать в КНБК УБТ-203.</a:t>
            </a:r>
          </a:p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Корпус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БТС–210–50 и удлинителя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немагнитного,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полностью изготовлен из стали АМАГНИТ.</a:t>
            </a:r>
            <a:endParaRPr lang="en-US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Применение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БТС–210–50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возможно во время роторного бурения.</a:t>
            </a:r>
          </a:p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настоящее время имеется большой опыт бурения телесистемой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БТС–210–50 в районе ЯНАО и Западной Сибири.</a:t>
            </a:r>
            <a:endParaRPr lang="ru-RU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4581" name="Picture 15" descr="Прибор БТС-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6" b="10104"/>
          <a:stretch>
            <a:fillRect/>
          </a:stretch>
        </p:blipFill>
        <p:spPr bwMode="auto">
          <a:xfrm>
            <a:off x="1625600" y="1677988"/>
            <a:ext cx="73342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146550" y="1177925"/>
            <a:ext cx="280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Зонд БТС–210–50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28600"/>
            <a:ext cx="5184775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kern="1200" dirty="0" smtClean="0">
                <a:solidFill>
                  <a:srgbClr val="374563"/>
                </a:solidFill>
              </a:rPr>
              <a:t>МЭС-50</a:t>
            </a:r>
            <a:endParaRPr lang="ru-RU" b="1" kern="1200" dirty="0">
              <a:solidFill>
                <a:srgbClr val="374563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3575" y="1557338"/>
            <a:ext cx="5400675" cy="4679950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500" kern="1200" dirty="0"/>
              <a:t>МЭС-50 имеет модульную конструкцию, это упрощает технологию производства и позволяет наиболее качественно тестировать составляющие компоненты.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500" kern="1200" dirty="0"/>
              <a:t>МЭС-50 по заказу может быть укомплектован гамма модулем, который предназначен для измерения естественного гамма излучения горных пород в процессе бурения.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500" kern="1200" dirty="0"/>
              <a:t>Разработанный математический метод компенсации магнитных помех (МКМП) позволяет снизить азимутальные ошибки, вызванные магнитным влиянием забойной компоновки.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500" kern="1200" dirty="0"/>
              <a:t>Встроенная система самодиагностики позволяет во время работы определить и передать на поверхность ряд критически важных параметров: превышение температуры, превышение допустимого уровня вибрации, некорректный замер статики, неисправность инклинометра и др.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500" kern="1200" dirty="0"/>
              <a:t>Повышена по сравнению с МЭС-70 механическая прочность при воздействии вибраций, возникающих в процессе бурения.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6"/>
          <a:stretch/>
        </p:blipFill>
        <p:spPr>
          <a:xfrm>
            <a:off x="2800263" y="403802"/>
            <a:ext cx="626352" cy="54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535" r="50005" b="570"/>
          <a:stretch/>
        </p:blipFill>
        <p:spPr>
          <a:xfrm>
            <a:off x="2195736" y="401467"/>
            <a:ext cx="540000" cy="540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412875"/>
            <a:ext cx="5543550" cy="3455988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kern="1200" dirty="0"/>
              <a:t>Отдельной разработкой является создание электронного скважинного модуля МЭС-45ГК для работы в телесистемах с гидравлическим каналом связи.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kern="1200" dirty="0"/>
              <a:t>МЭС-45ГК представляет собой прочный кожух диаметром 45 мм, внутри которого размещены электронные модули. МЭС-45ГК в сборе с переходником и пульсатором MWD SS устанавливается на место скважинного прибора системы MWD SS.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kern="1200" dirty="0"/>
              <a:t>Для передачи информации МЭС-45ГК формирует импульсы давления бурового раствора, которые принимаются на поверхности датчиком давления, подключенным к наземному приемному устройству УПМ-04.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113" y="228600"/>
            <a:ext cx="5780087" cy="1039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kern="1200" dirty="0" smtClean="0">
                <a:solidFill>
                  <a:srgbClr val="374563"/>
                </a:solidFill>
              </a:rPr>
              <a:t>МЭС-45ГК</a:t>
            </a:r>
            <a:endParaRPr lang="ru-RU" b="1" kern="1200" dirty="0">
              <a:solidFill>
                <a:srgbClr val="374563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576064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738" y="241300"/>
            <a:ext cx="6657975" cy="974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kern="1200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Телесистема АБТСЭМ-106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6275" y="3184525"/>
            <a:ext cx="6640513" cy="3097213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1600" kern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Последней разработкой стала бескабельная телеметрическая система малого диаметра АБТСЭМ-106 с электронным скважинным модулем МЭС-45ЭМ.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1600" kern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Телесистема малого диаметра предназначена для бурения бокового горизонтального ствола, являющегося одним из видов капитального ремонта скважины для вывода ее из числа бездействующих.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1600" kern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Отличительной особенностью АБТСЭМ-106 стало использование принципиально нового генератора, значительно увеличивающего мощность передатчика, что обеспечивает получение сигнала с большей глубины.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1600" kern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настоящее время проводятся испытания АБТСЭМ-106 в реальных условиях эксплуатации.</a:t>
            </a:r>
          </a:p>
        </p:txBody>
      </p:sp>
      <p:grpSp>
        <p:nvGrpSpPr>
          <p:cNvPr id="27652" name="Group 6"/>
          <p:cNvGrpSpPr>
            <a:grpSpLocks noChangeAspect="1"/>
          </p:cNvGrpSpPr>
          <p:nvPr/>
        </p:nvGrpSpPr>
        <p:grpSpPr bwMode="auto">
          <a:xfrm>
            <a:off x="2398713" y="1330325"/>
            <a:ext cx="6046787" cy="1593850"/>
            <a:chOff x="295" y="890"/>
            <a:chExt cx="5125" cy="1351"/>
          </a:xfrm>
        </p:grpSpPr>
        <p:sp>
          <p:nvSpPr>
            <p:cNvPr id="276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5" y="890"/>
              <a:ext cx="5125" cy="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7654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1033"/>
              <a:ext cx="25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1033"/>
              <a:ext cx="251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1796"/>
              <a:ext cx="253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1792"/>
              <a:ext cx="25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" y="1033"/>
              <a:ext cx="254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" y="1033"/>
              <a:ext cx="255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" y="1796"/>
              <a:ext cx="251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1792"/>
              <a:ext cx="2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Line 15"/>
            <p:cNvSpPr>
              <a:spLocks noChangeShapeType="1"/>
            </p:cNvSpPr>
            <p:nvPr/>
          </p:nvSpPr>
          <p:spPr bwMode="auto">
            <a:xfrm>
              <a:off x="5122" y="1148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Line 16"/>
            <p:cNvSpPr>
              <a:spLocks noChangeShapeType="1"/>
            </p:cNvSpPr>
            <p:nvPr/>
          </p:nvSpPr>
          <p:spPr bwMode="auto">
            <a:xfrm>
              <a:off x="5171" y="1148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Line 17"/>
            <p:cNvSpPr>
              <a:spLocks noChangeShapeType="1"/>
            </p:cNvSpPr>
            <p:nvPr/>
          </p:nvSpPr>
          <p:spPr bwMode="auto">
            <a:xfrm>
              <a:off x="5209" y="1148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Line 18"/>
            <p:cNvSpPr>
              <a:spLocks noChangeShapeType="1"/>
            </p:cNvSpPr>
            <p:nvPr/>
          </p:nvSpPr>
          <p:spPr bwMode="auto">
            <a:xfrm>
              <a:off x="5258" y="1148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Line 19"/>
            <p:cNvSpPr>
              <a:spLocks noChangeShapeType="1"/>
            </p:cNvSpPr>
            <p:nvPr/>
          </p:nvSpPr>
          <p:spPr bwMode="auto">
            <a:xfrm>
              <a:off x="5296" y="1148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20"/>
            <p:cNvSpPr>
              <a:spLocks noChangeShapeType="1"/>
            </p:cNvSpPr>
            <p:nvPr/>
          </p:nvSpPr>
          <p:spPr bwMode="auto">
            <a:xfrm>
              <a:off x="5383" y="1148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Line 21"/>
            <p:cNvSpPr>
              <a:spLocks noChangeShapeType="1"/>
            </p:cNvSpPr>
            <p:nvPr/>
          </p:nvSpPr>
          <p:spPr bwMode="auto">
            <a:xfrm>
              <a:off x="5404" y="1192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Line 22"/>
            <p:cNvSpPr>
              <a:spLocks noChangeShapeType="1"/>
            </p:cNvSpPr>
            <p:nvPr/>
          </p:nvSpPr>
          <p:spPr bwMode="auto">
            <a:xfrm>
              <a:off x="5404" y="1256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Line 23"/>
            <p:cNvSpPr>
              <a:spLocks noChangeShapeType="1"/>
            </p:cNvSpPr>
            <p:nvPr/>
          </p:nvSpPr>
          <p:spPr bwMode="auto">
            <a:xfrm>
              <a:off x="5404" y="1291"/>
              <a:ext cx="0" cy="4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Line 24"/>
            <p:cNvSpPr>
              <a:spLocks noChangeShapeType="1"/>
            </p:cNvSpPr>
            <p:nvPr/>
          </p:nvSpPr>
          <p:spPr bwMode="auto">
            <a:xfrm>
              <a:off x="5404" y="1319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Line 25"/>
            <p:cNvSpPr>
              <a:spLocks noChangeShapeType="1"/>
            </p:cNvSpPr>
            <p:nvPr/>
          </p:nvSpPr>
          <p:spPr bwMode="auto">
            <a:xfrm>
              <a:off x="5404" y="1355"/>
              <a:ext cx="0" cy="4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Line 26"/>
            <p:cNvSpPr>
              <a:spLocks noChangeShapeType="1"/>
            </p:cNvSpPr>
            <p:nvPr/>
          </p:nvSpPr>
          <p:spPr bwMode="auto">
            <a:xfrm>
              <a:off x="5404" y="1383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Line 27"/>
            <p:cNvSpPr>
              <a:spLocks noChangeShapeType="1"/>
            </p:cNvSpPr>
            <p:nvPr/>
          </p:nvSpPr>
          <p:spPr bwMode="auto">
            <a:xfrm>
              <a:off x="5404" y="1419"/>
              <a:ext cx="0" cy="4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Line 28"/>
            <p:cNvSpPr>
              <a:spLocks noChangeShapeType="1"/>
            </p:cNvSpPr>
            <p:nvPr/>
          </p:nvSpPr>
          <p:spPr bwMode="auto">
            <a:xfrm>
              <a:off x="5404" y="1446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Line 29"/>
            <p:cNvSpPr>
              <a:spLocks noChangeShapeType="1"/>
            </p:cNvSpPr>
            <p:nvPr/>
          </p:nvSpPr>
          <p:spPr bwMode="auto">
            <a:xfrm>
              <a:off x="5404" y="1510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7" name="Line 30"/>
            <p:cNvSpPr>
              <a:spLocks noChangeShapeType="1"/>
            </p:cNvSpPr>
            <p:nvPr/>
          </p:nvSpPr>
          <p:spPr bwMode="auto">
            <a:xfrm flipH="1">
              <a:off x="5372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Line 31"/>
            <p:cNvSpPr>
              <a:spLocks noChangeShapeType="1"/>
            </p:cNvSpPr>
            <p:nvPr/>
          </p:nvSpPr>
          <p:spPr bwMode="auto">
            <a:xfrm flipH="1">
              <a:off x="5323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Line 32"/>
            <p:cNvSpPr>
              <a:spLocks noChangeShapeType="1"/>
            </p:cNvSpPr>
            <p:nvPr/>
          </p:nvSpPr>
          <p:spPr bwMode="auto">
            <a:xfrm flipH="1">
              <a:off x="5236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Line 33"/>
            <p:cNvSpPr>
              <a:spLocks noChangeShapeType="1"/>
            </p:cNvSpPr>
            <p:nvPr/>
          </p:nvSpPr>
          <p:spPr bwMode="auto">
            <a:xfrm flipH="1">
              <a:off x="5155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Line 34"/>
            <p:cNvSpPr>
              <a:spLocks noChangeShapeType="1"/>
            </p:cNvSpPr>
            <p:nvPr/>
          </p:nvSpPr>
          <p:spPr bwMode="auto">
            <a:xfrm flipH="1">
              <a:off x="5068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Line 35"/>
            <p:cNvSpPr>
              <a:spLocks noChangeShapeType="1"/>
            </p:cNvSpPr>
            <p:nvPr/>
          </p:nvSpPr>
          <p:spPr bwMode="auto">
            <a:xfrm flipH="1">
              <a:off x="5030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Line 36"/>
            <p:cNvSpPr>
              <a:spLocks noChangeShapeType="1"/>
            </p:cNvSpPr>
            <p:nvPr/>
          </p:nvSpPr>
          <p:spPr bwMode="auto">
            <a:xfrm flipH="1">
              <a:off x="4982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Line 37"/>
            <p:cNvSpPr>
              <a:spLocks noChangeShapeType="1"/>
            </p:cNvSpPr>
            <p:nvPr/>
          </p:nvSpPr>
          <p:spPr bwMode="auto">
            <a:xfrm flipH="1">
              <a:off x="4944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Line 38"/>
            <p:cNvSpPr>
              <a:spLocks noChangeShapeType="1"/>
            </p:cNvSpPr>
            <p:nvPr/>
          </p:nvSpPr>
          <p:spPr bwMode="auto">
            <a:xfrm flipH="1">
              <a:off x="4895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Line 39"/>
            <p:cNvSpPr>
              <a:spLocks noChangeShapeType="1"/>
            </p:cNvSpPr>
            <p:nvPr/>
          </p:nvSpPr>
          <p:spPr bwMode="auto">
            <a:xfrm flipH="1">
              <a:off x="4857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Line 40"/>
            <p:cNvSpPr>
              <a:spLocks noChangeShapeType="1"/>
            </p:cNvSpPr>
            <p:nvPr/>
          </p:nvSpPr>
          <p:spPr bwMode="auto">
            <a:xfrm flipH="1">
              <a:off x="4808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Line 41"/>
            <p:cNvSpPr>
              <a:spLocks noChangeShapeType="1"/>
            </p:cNvSpPr>
            <p:nvPr/>
          </p:nvSpPr>
          <p:spPr bwMode="auto">
            <a:xfrm flipH="1">
              <a:off x="4770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Line 42"/>
            <p:cNvSpPr>
              <a:spLocks noChangeShapeType="1"/>
            </p:cNvSpPr>
            <p:nvPr/>
          </p:nvSpPr>
          <p:spPr bwMode="auto">
            <a:xfrm flipH="1">
              <a:off x="4722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Line 43"/>
            <p:cNvSpPr>
              <a:spLocks noChangeShapeType="1"/>
            </p:cNvSpPr>
            <p:nvPr/>
          </p:nvSpPr>
          <p:spPr bwMode="auto">
            <a:xfrm flipH="1">
              <a:off x="4635" y="1522"/>
              <a:ext cx="21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Line 44"/>
            <p:cNvSpPr>
              <a:spLocks noChangeShapeType="1"/>
            </p:cNvSpPr>
            <p:nvPr/>
          </p:nvSpPr>
          <p:spPr bwMode="auto">
            <a:xfrm flipH="1">
              <a:off x="4554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Line 45"/>
            <p:cNvSpPr>
              <a:spLocks noChangeShapeType="1"/>
            </p:cNvSpPr>
            <p:nvPr/>
          </p:nvSpPr>
          <p:spPr bwMode="auto">
            <a:xfrm flipH="1">
              <a:off x="4516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Line 46"/>
            <p:cNvSpPr>
              <a:spLocks noChangeShapeType="1"/>
            </p:cNvSpPr>
            <p:nvPr/>
          </p:nvSpPr>
          <p:spPr bwMode="auto">
            <a:xfrm flipH="1">
              <a:off x="4467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Line 47"/>
            <p:cNvSpPr>
              <a:spLocks noChangeShapeType="1"/>
            </p:cNvSpPr>
            <p:nvPr/>
          </p:nvSpPr>
          <p:spPr bwMode="auto">
            <a:xfrm flipH="1">
              <a:off x="4429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Line 48"/>
            <p:cNvSpPr>
              <a:spLocks noChangeShapeType="1"/>
            </p:cNvSpPr>
            <p:nvPr/>
          </p:nvSpPr>
          <p:spPr bwMode="auto">
            <a:xfrm flipH="1">
              <a:off x="4380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6" name="Line 49"/>
            <p:cNvSpPr>
              <a:spLocks noChangeShapeType="1"/>
            </p:cNvSpPr>
            <p:nvPr/>
          </p:nvSpPr>
          <p:spPr bwMode="auto">
            <a:xfrm flipH="1">
              <a:off x="4342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7" name="Line 50"/>
            <p:cNvSpPr>
              <a:spLocks noChangeShapeType="1"/>
            </p:cNvSpPr>
            <p:nvPr/>
          </p:nvSpPr>
          <p:spPr bwMode="auto">
            <a:xfrm flipH="1">
              <a:off x="4293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Line 51"/>
            <p:cNvSpPr>
              <a:spLocks noChangeShapeType="1"/>
            </p:cNvSpPr>
            <p:nvPr/>
          </p:nvSpPr>
          <p:spPr bwMode="auto">
            <a:xfrm flipH="1">
              <a:off x="4256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9" name="Line 52"/>
            <p:cNvSpPr>
              <a:spLocks noChangeShapeType="1"/>
            </p:cNvSpPr>
            <p:nvPr/>
          </p:nvSpPr>
          <p:spPr bwMode="auto">
            <a:xfrm flipH="1">
              <a:off x="4207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0" name="Line 53"/>
            <p:cNvSpPr>
              <a:spLocks noChangeShapeType="1"/>
            </p:cNvSpPr>
            <p:nvPr/>
          </p:nvSpPr>
          <p:spPr bwMode="auto">
            <a:xfrm flipH="1">
              <a:off x="4120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1" name="Line 54"/>
            <p:cNvSpPr>
              <a:spLocks noChangeShapeType="1"/>
            </p:cNvSpPr>
            <p:nvPr/>
          </p:nvSpPr>
          <p:spPr bwMode="auto">
            <a:xfrm flipH="1">
              <a:off x="4039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2" name="Line 55"/>
            <p:cNvSpPr>
              <a:spLocks noChangeShapeType="1"/>
            </p:cNvSpPr>
            <p:nvPr/>
          </p:nvSpPr>
          <p:spPr bwMode="auto">
            <a:xfrm flipH="1">
              <a:off x="3952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3" name="Line 56"/>
            <p:cNvSpPr>
              <a:spLocks noChangeShapeType="1"/>
            </p:cNvSpPr>
            <p:nvPr/>
          </p:nvSpPr>
          <p:spPr bwMode="auto">
            <a:xfrm flipH="1">
              <a:off x="3914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Line 57"/>
            <p:cNvSpPr>
              <a:spLocks noChangeShapeType="1"/>
            </p:cNvSpPr>
            <p:nvPr/>
          </p:nvSpPr>
          <p:spPr bwMode="auto">
            <a:xfrm flipH="1">
              <a:off x="3865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Line 58"/>
            <p:cNvSpPr>
              <a:spLocks noChangeShapeType="1"/>
            </p:cNvSpPr>
            <p:nvPr/>
          </p:nvSpPr>
          <p:spPr bwMode="auto">
            <a:xfrm flipH="1">
              <a:off x="3828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Line 59"/>
            <p:cNvSpPr>
              <a:spLocks noChangeShapeType="1"/>
            </p:cNvSpPr>
            <p:nvPr/>
          </p:nvSpPr>
          <p:spPr bwMode="auto">
            <a:xfrm flipH="1">
              <a:off x="3779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Line 60"/>
            <p:cNvSpPr>
              <a:spLocks noChangeShapeType="1"/>
            </p:cNvSpPr>
            <p:nvPr/>
          </p:nvSpPr>
          <p:spPr bwMode="auto">
            <a:xfrm flipH="1">
              <a:off x="3741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8" name="Line 61"/>
            <p:cNvSpPr>
              <a:spLocks noChangeShapeType="1"/>
            </p:cNvSpPr>
            <p:nvPr/>
          </p:nvSpPr>
          <p:spPr bwMode="auto">
            <a:xfrm flipH="1">
              <a:off x="3692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Line 62"/>
            <p:cNvSpPr>
              <a:spLocks noChangeShapeType="1"/>
            </p:cNvSpPr>
            <p:nvPr/>
          </p:nvSpPr>
          <p:spPr bwMode="auto">
            <a:xfrm flipH="1">
              <a:off x="3654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0" name="Line 63"/>
            <p:cNvSpPr>
              <a:spLocks noChangeShapeType="1"/>
            </p:cNvSpPr>
            <p:nvPr/>
          </p:nvSpPr>
          <p:spPr bwMode="auto">
            <a:xfrm flipH="1">
              <a:off x="3605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1" name="Line 64"/>
            <p:cNvSpPr>
              <a:spLocks noChangeShapeType="1"/>
            </p:cNvSpPr>
            <p:nvPr/>
          </p:nvSpPr>
          <p:spPr bwMode="auto">
            <a:xfrm flipH="1">
              <a:off x="3519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Line 65"/>
            <p:cNvSpPr>
              <a:spLocks noChangeShapeType="1"/>
            </p:cNvSpPr>
            <p:nvPr/>
          </p:nvSpPr>
          <p:spPr bwMode="auto">
            <a:xfrm flipH="1">
              <a:off x="3437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3" name="Line 66"/>
            <p:cNvSpPr>
              <a:spLocks noChangeShapeType="1"/>
            </p:cNvSpPr>
            <p:nvPr/>
          </p:nvSpPr>
          <p:spPr bwMode="auto">
            <a:xfrm flipH="1">
              <a:off x="3351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4" name="Line 67"/>
            <p:cNvSpPr>
              <a:spLocks noChangeShapeType="1"/>
            </p:cNvSpPr>
            <p:nvPr/>
          </p:nvSpPr>
          <p:spPr bwMode="auto">
            <a:xfrm flipH="1">
              <a:off x="3313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5" name="Line 68"/>
            <p:cNvSpPr>
              <a:spLocks noChangeShapeType="1"/>
            </p:cNvSpPr>
            <p:nvPr/>
          </p:nvSpPr>
          <p:spPr bwMode="auto">
            <a:xfrm flipH="1">
              <a:off x="3264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6" name="Line 69"/>
            <p:cNvSpPr>
              <a:spLocks noChangeShapeType="1"/>
            </p:cNvSpPr>
            <p:nvPr/>
          </p:nvSpPr>
          <p:spPr bwMode="auto">
            <a:xfrm flipH="1">
              <a:off x="3226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7" name="Line 70"/>
            <p:cNvSpPr>
              <a:spLocks noChangeShapeType="1"/>
            </p:cNvSpPr>
            <p:nvPr/>
          </p:nvSpPr>
          <p:spPr bwMode="auto">
            <a:xfrm flipH="1">
              <a:off x="3177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8" name="Line 71"/>
            <p:cNvSpPr>
              <a:spLocks noChangeShapeType="1"/>
            </p:cNvSpPr>
            <p:nvPr/>
          </p:nvSpPr>
          <p:spPr bwMode="auto">
            <a:xfrm flipH="1">
              <a:off x="3139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9" name="Line 72"/>
            <p:cNvSpPr>
              <a:spLocks noChangeShapeType="1"/>
            </p:cNvSpPr>
            <p:nvPr/>
          </p:nvSpPr>
          <p:spPr bwMode="auto">
            <a:xfrm flipH="1">
              <a:off x="3091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0" name="Line 73"/>
            <p:cNvSpPr>
              <a:spLocks noChangeShapeType="1"/>
            </p:cNvSpPr>
            <p:nvPr/>
          </p:nvSpPr>
          <p:spPr bwMode="auto">
            <a:xfrm flipH="1">
              <a:off x="3053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1" name="Line 74"/>
            <p:cNvSpPr>
              <a:spLocks noChangeShapeType="1"/>
            </p:cNvSpPr>
            <p:nvPr/>
          </p:nvSpPr>
          <p:spPr bwMode="auto">
            <a:xfrm flipH="1">
              <a:off x="3004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2" name="Line 75"/>
            <p:cNvSpPr>
              <a:spLocks noChangeShapeType="1"/>
            </p:cNvSpPr>
            <p:nvPr/>
          </p:nvSpPr>
          <p:spPr bwMode="auto">
            <a:xfrm flipH="1">
              <a:off x="2917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3" name="Line 76"/>
            <p:cNvSpPr>
              <a:spLocks noChangeShapeType="1"/>
            </p:cNvSpPr>
            <p:nvPr/>
          </p:nvSpPr>
          <p:spPr bwMode="auto">
            <a:xfrm flipH="1">
              <a:off x="2836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4" name="Line 77"/>
            <p:cNvSpPr>
              <a:spLocks noChangeShapeType="1"/>
            </p:cNvSpPr>
            <p:nvPr/>
          </p:nvSpPr>
          <p:spPr bwMode="auto">
            <a:xfrm flipH="1">
              <a:off x="2798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5" name="Line 78"/>
            <p:cNvSpPr>
              <a:spLocks noChangeShapeType="1"/>
            </p:cNvSpPr>
            <p:nvPr/>
          </p:nvSpPr>
          <p:spPr bwMode="auto">
            <a:xfrm flipH="1">
              <a:off x="2749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6" name="Line 79"/>
            <p:cNvSpPr>
              <a:spLocks noChangeShapeType="1"/>
            </p:cNvSpPr>
            <p:nvPr/>
          </p:nvSpPr>
          <p:spPr bwMode="auto">
            <a:xfrm flipH="1">
              <a:off x="2711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7" name="Line 80"/>
            <p:cNvSpPr>
              <a:spLocks noChangeShapeType="1"/>
            </p:cNvSpPr>
            <p:nvPr/>
          </p:nvSpPr>
          <p:spPr bwMode="auto">
            <a:xfrm flipH="1">
              <a:off x="2663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8" name="Line 81"/>
            <p:cNvSpPr>
              <a:spLocks noChangeShapeType="1"/>
            </p:cNvSpPr>
            <p:nvPr/>
          </p:nvSpPr>
          <p:spPr bwMode="auto">
            <a:xfrm flipH="1">
              <a:off x="2625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9" name="Line 82"/>
            <p:cNvSpPr>
              <a:spLocks noChangeShapeType="1"/>
            </p:cNvSpPr>
            <p:nvPr/>
          </p:nvSpPr>
          <p:spPr bwMode="auto">
            <a:xfrm flipH="1">
              <a:off x="2576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0" name="Line 83"/>
            <p:cNvSpPr>
              <a:spLocks noChangeShapeType="1"/>
            </p:cNvSpPr>
            <p:nvPr/>
          </p:nvSpPr>
          <p:spPr bwMode="auto">
            <a:xfrm flipH="1">
              <a:off x="2538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1" name="Line 84"/>
            <p:cNvSpPr>
              <a:spLocks noChangeShapeType="1"/>
            </p:cNvSpPr>
            <p:nvPr/>
          </p:nvSpPr>
          <p:spPr bwMode="auto">
            <a:xfrm flipH="1">
              <a:off x="2489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2" name="Line 85"/>
            <p:cNvSpPr>
              <a:spLocks noChangeShapeType="1"/>
            </p:cNvSpPr>
            <p:nvPr/>
          </p:nvSpPr>
          <p:spPr bwMode="auto">
            <a:xfrm flipH="1">
              <a:off x="2451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3" name="Line 86"/>
            <p:cNvSpPr>
              <a:spLocks noChangeShapeType="1"/>
            </p:cNvSpPr>
            <p:nvPr/>
          </p:nvSpPr>
          <p:spPr bwMode="auto">
            <a:xfrm flipH="1">
              <a:off x="2403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4" name="Line 87"/>
            <p:cNvSpPr>
              <a:spLocks noChangeShapeType="1"/>
            </p:cNvSpPr>
            <p:nvPr/>
          </p:nvSpPr>
          <p:spPr bwMode="auto">
            <a:xfrm flipH="1">
              <a:off x="2316" y="1522"/>
              <a:ext cx="22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5" name="Line 88"/>
            <p:cNvSpPr>
              <a:spLocks noChangeShapeType="1"/>
            </p:cNvSpPr>
            <p:nvPr/>
          </p:nvSpPr>
          <p:spPr bwMode="auto">
            <a:xfrm flipH="1">
              <a:off x="2235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6" name="Line 89"/>
            <p:cNvSpPr>
              <a:spLocks noChangeShapeType="1"/>
            </p:cNvSpPr>
            <p:nvPr/>
          </p:nvSpPr>
          <p:spPr bwMode="auto">
            <a:xfrm flipH="1">
              <a:off x="2197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7" name="Line 90"/>
            <p:cNvSpPr>
              <a:spLocks noChangeShapeType="1"/>
            </p:cNvSpPr>
            <p:nvPr/>
          </p:nvSpPr>
          <p:spPr bwMode="auto">
            <a:xfrm flipH="1">
              <a:off x="2148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8" name="Line 91"/>
            <p:cNvSpPr>
              <a:spLocks noChangeShapeType="1"/>
            </p:cNvSpPr>
            <p:nvPr/>
          </p:nvSpPr>
          <p:spPr bwMode="auto">
            <a:xfrm flipH="1">
              <a:off x="2110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9" name="Line 92"/>
            <p:cNvSpPr>
              <a:spLocks noChangeShapeType="1"/>
            </p:cNvSpPr>
            <p:nvPr/>
          </p:nvSpPr>
          <p:spPr bwMode="auto">
            <a:xfrm flipH="1">
              <a:off x="2061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0" name="Line 93"/>
            <p:cNvSpPr>
              <a:spLocks noChangeShapeType="1"/>
            </p:cNvSpPr>
            <p:nvPr/>
          </p:nvSpPr>
          <p:spPr bwMode="auto">
            <a:xfrm flipH="1">
              <a:off x="2023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1" name="Line 94"/>
            <p:cNvSpPr>
              <a:spLocks noChangeShapeType="1"/>
            </p:cNvSpPr>
            <p:nvPr/>
          </p:nvSpPr>
          <p:spPr bwMode="auto">
            <a:xfrm flipH="1">
              <a:off x="1975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2" name="Line 95"/>
            <p:cNvSpPr>
              <a:spLocks noChangeShapeType="1"/>
            </p:cNvSpPr>
            <p:nvPr/>
          </p:nvSpPr>
          <p:spPr bwMode="auto">
            <a:xfrm flipH="1">
              <a:off x="1937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3" name="Line 96"/>
            <p:cNvSpPr>
              <a:spLocks noChangeShapeType="1"/>
            </p:cNvSpPr>
            <p:nvPr/>
          </p:nvSpPr>
          <p:spPr bwMode="auto">
            <a:xfrm flipH="1">
              <a:off x="1888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4" name="Line 97"/>
            <p:cNvSpPr>
              <a:spLocks noChangeShapeType="1"/>
            </p:cNvSpPr>
            <p:nvPr/>
          </p:nvSpPr>
          <p:spPr bwMode="auto">
            <a:xfrm flipH="1">
              <a:off x="1801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5" name="Line 98"/>
            <p:cNvSpPr>
              <a:spLocks noChangeShapeType="1"/>
            </p:cNvSpPr>
            <p:nvPr/>
          </p:nvSpPr>
          <p:spPr bwMode="auto">
            <a:xfrm flipH="1">
              <a:off x="1720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6" name="Line 99"/>
            <p:cNvSpPr>
              <a:spLocks noChangeShapeType="1"/>
            </p:cNvSpPr>
            <p:nvPr/>
          </p:nvSpPr>
          <p:spPr bwMode="auto">
            <a:xfrm flipH="1">
              <a:off x="1633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7" name="Line 100"/>
            <p:cNvSpPr>
              <a:spLocks noChangeShapeType="1"/>
            </p:cNvSpPr>
            <p:nvPr/>
          </p:nvSpPr>
          <p:spPr bwMode="auto">
            <a:xfrm flipH="1">
              <a:off x="1595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8" name="Line 101"/>
            <p:cNvSpPr>
              <a:spLocks noChangeShapeType="1"/>
            </p:cNvSpPr>
            <p:nvPr/>
          </p:nvSpPr>
          <p:spPr bwMode="auto">
            <a:xfrm flipH="1">
              <a:off x="1547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9" name="Line 102"/>
            <p:cNvSpPr>
              <a:spLocks noChangeShapeType="1"/>
            </p:cNvSpPr>
            <p:nvPr/>
          </p:nvSpPr>
          <p:spPr bwMode="auto">
            <a:xfrm flipH="1">
              <a:off x="1509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0" name="Line 103"/>
            <p:cNvSpPr>
              <a:spLocks noChangeShapeType="1"/>
            </p:cNvSpPr>
            <p:nvPr/>
          </p:nvSpPr>
          <p:spPr bwMode="auto">
            <a:xfrm flipH="1">
              <a:off x="1460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1" name="Line 104"/>
            <p:cNvSpPr>
              <a:spLocks noChangeShapeType="1"/>
            </p:cNvSpPr>
            <p:nvPr/>
          </p:nvSpPr>
          <p:spPr bwMode="auto">
            <a:xfrm flipH="1">
              <a:off x="1422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2" name="Line 105"/>
            <p:cNvSpPr>
              <a:spLocks noChangeShapeType="1"/>
            </p:cNvSpPr>
            <p:nvPr/>
          </p:nvSpPr>
          <p:spPr bwMode="auto">
            <a:xfrm flipH="1">
              <a:off x="1373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3" name="Line 106"/>
            <p:cNvSpPr>
              <a:spLocks noChangeShapeType="1"/>
            </p:cNvSpPr>
            <p:nvPr/>
          </p:nvSpPr>
          <p:spPr bwMode="auto">
            <a:xfrm flipH="1">
              <a:off x="1335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4" name="Line 107"/>
            <p:cNvSpPr>
              <a:spLocks noChangeShapeType="1"/>
            </p:cNvSpPr>
            <p:nvPr/>
          </p:nvSpPr>
          <p:spPr bwMode="auto">
            <a:xfrm flipH="1">
              <a:off x="1286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5" name="Line 108"/>
            <p:cNvSpPr>
              <a:spLocks noChangeShapeType="1"/>
            </p:cNvSpPr>
            <p:nvPr/>
          </p:nvSpPr>
          <p:spPr bwMode="auto">
            <a:xfrm flipH="1">
              <a:off x="1200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6" name="Line 109"/>
            <p:cNvSpPr>
              <a:spLocks noChangeShapeType="1"/>
            </p:cNvSpPr>
            <p:nvPr/>
          </p:nvSpPr>
          <p:spPr bwMode="auto">
            <a:xfrm flipH="1">
              <a:off x="1119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7" name="Line 110"/>
            <p:cNvSpPr>
              <a:spLocks noChangeShapeType="1"/>
            </p:cNvSpPr>
            <p:nvPr/>
          </p:nvSpPr>
          <p:spPr bwMode="auto">
            <a:xfrm flipH="1">
              <a:off x="1032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8" name="Line 111"/>
            <p:cNvSpPr>
              <a:spLocks noChangeShapeType="1"/>
            </p:cNvSpPr>
            <p:nvPr/>
          </p:nvSpPr>
          <p:spPr bwMode="auto">
            <a:xfrm flipH="1">
              <a:off x="994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9" name="Line 112"/>
            <p:cNvSpPr>
              <a:spLocks noChangeShapeType="1"/>
            </p:cNvSpPr>
            <p:nvPr/>
          </p:nvSpPr>
          <p:spPr bwMode="auto">
            <a:xfrm flipH="1">
              <a:off x="945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0" name="Line 113"/>
            <p:cNvSpPr>
              <a:spLocks noChangeShapeType="1"/>
            </p:cNvSpPr>
            <p:nvPr/>
          </p:nvSpPr>
          <p:spPr bwMode="auto">
            <a:xfrm flipH="1">
              <a:off x="907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1" name="Line 114"/>
            <p:cNvSpPr>
              <a:spLocks noChangeShapeType="1"/>
            </p:cNvSpPr>
            <p:nvPr/>
          </p:nvSpPr>
          <p:spPr bwMode="auto">
            <a:xfrm flipH="1">
              <a:off x="858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2" name="Line 115"/>
            <p:cNvSpPr>
              <a:spLocks noChangeShapeType="1"/>
            </p:cNvSpPr>
            <p:nvPr/>
          </p:nvSpPr>
          <p:spPr bwMode="auto">
            <a:xfrm flipH="1">
              <a:off x="821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3" name="Line 116"/>
            <p:cNvSpPr>
              <a:spLocks noChangeShapeType="1"/>
            </p:cNvSpPr>
            <p:nvPr/>
          </p:nvSpPr>
          <p:spPr bwMode="auto">
            <a:xfrm flipH="1">
              <a:off x="772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4" name="Line 117"/>
            <p:cNvSpPr>
              <a:spLocks noChangeShapeType="1"/>
            </p:cNvSpPr>
            <p:nvPr/>
          </p:nvSpPr>
          <p:spPr bwMode="auto">
            <a:xfrm flipH="1">
              <a:off x="734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5" name="Line 118"/>
            <p:cNvSpPr>
              <a:spLocks noChangeShapeType="1"/>
            </p:cNvSpPr>
            <p:nvPr/>
          </p:nvSpPr>
          <p:spPr bwMode="auto">
            <a:xfrm flipH="1">
              <a:off x="685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6" name="Line 119"/>
            <p:cNvSpPr>
              <a:spLocks noChangeShapeType="1"/>
            </p:cNvSpPr>
            <p:nvPr/>
          </p:nvSpPr>
          <p:spPr bwMode="auto">
            <a:xfrm flipH="1">
              <a:off x="598" y="1522"/>
              <a:ext cx="22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7" name="Line 120"/>
            <p:cNvSpPr>
              <a:spLocks noChangeShapeType="1"/>
            </p:cNvSpPr>
            <p:nvPr/>
          </p:nvSpPr>
          <p:spPr bwMode="auto">
            <a:xfrm flipH="1">
              <a:off x="517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8" name="Line 121"/>
            <p:cNvSpPr>
              <a:spLocks noChangeShapeType="1"/>
            </p:cNvSpPr>
            <p:nvPr/>
          </p:nvSpPr>
          <p:spPr bwMode="auto">
            <a:xfrm flipH="1">
              <a:off x="479" y="1522"/>
              <a:ext cx="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69" name="Line 122"/>
            <p:cNvSpPr>
              <a:spLocks noChangeShapeType="1"/>
            </p:cNvSpPr>
            <p:nvPr/>
          </p:nvSpPr>
          <p:spPr bwMode="auto">
            <a:xfrm flipH="1">
              <a:off x="430" y="1522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0" name="Line 123"/>
            <p:cNvSpPr>
              <a:spLocks noChangeShapeType="1"/>
            </p:cNvSpPr>
            <p:nvPr/>
          </p:nvSpPr>
          <p:spPr bwMode="auto">
            <a:xfrm flipH="1">
              <a:off x="393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1" name="Line 124"/>
            <p:cNvSpPr>
              <a:spLocks noChangeShapeType="1"/>
            </p:cNvSpPr>
            <p:nvPr/>
          </p:nvSpPr>
          <p:spPr bwMode="auto">
            <a:xfrm flipH="1">
              <a:off x="344" y="1522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2" name="Line 125"/>
            <p:cNvSpPr>
              <a:spLocks noChangeShapeType="1"/>
            </p:cNvSpPr>
            <p:nvPr/>
          </p:nvSpPr>
          <p:spPr bwMode="auto">
            <a:xfrm flipH="1">
              <a:off x="306" y="1522"/>
              <a:ext cx="5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3" name="Line 126"/>
            <p:cNvSpPr>
              <a:spLocks noChangeShapeType="1"/>
            </p:cNvSpPr>
            <p:nvPr/>
          </p:nvSpPr>
          <p:spPr bwMode="auto">
            <a:xfrm>
              <a:off x="306" y="1546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4" name="Line 127"/>
            <p:cNvSpPr>
              <a:spLocks noChangeShapeType="1"/>
            </p:cNvSpPr>
            <p:nvPr/>
          </p:nvSpPr>
          <p:spPr bwMode="auto">
            <a:xfrm>
              <a:off x="306" y="1581"/>
              <a:ext cx="0" cy="4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5" name="Line 128"/>
            <p:cNvSpPr>
              <a:spLocks noChangeShapeType="1"/>
            </p:cNvSpPr>
            <p:nvPr/>
          </p:nvSpPr>
          <p:spPr bwMode="auto">
            <a:xfrm>
              <a:off x="306" y="1609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6" name="Line 129"/>
            <p:cNvSpPr>
              <a:spLocks noChangeShapeType="1"/>
            </p:cNvSpPr>
            <p:nvPr/>
          </p:nvSpPr>
          <p:spPr bwMode="auto">
            <a:xfrm>
              <a:off x="306" y="1669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7" name="Line 130"/>
            <p:cNvSpPr>
              <a:spLocks noChangeShapeType="1"/>
            </p:cNvSpPr>
            <p:nvPr/>
          </p:nvSpPr>
          <p:spPr bwMode="auto">
            <a:xfrm>
              <a:off x="306" y="1732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8" name="Line 131"/>
            <p:cNvSpPr>
              <a:spLocks noChangeShapeType="1"/>
            </p:cNvSpPr>
            <p:nvPr/>
          </p:nvSpPr>
          <p:spPr bwMode="auto">
            <a:xfrm>
              <a:off x="306" y="1768"/>
              <a:ext cx="0" cy="4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79" name="Line 132"/>
            <p:cNvSpPr>
              <a:spLocks noChangeShapeType="1"/>
            </p:cNvSpPr>
            <p:nvPr/>
          </p:nvSpPr>
          <p:spPr bwMode="auto">
            <a:xfrm>
              <a:off x="306" y="1796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0" name="Line 133"/>
            <p:cNvSpPr>
              <a:spLocks noChangeShapeType="1"/>
            </p:cNvSpPr>
            <p:nvPr/>
          </p:nvSpPr>
          <p:spPr bwMode="auto">
            <a:xfrm>
              <a:off x="306" y="1832"/>
              <a:ext cx="0" cy="4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1" name="Line 134"/>
            <p:cNvSpPr>
              <a:spLocks noChangeShapeType="1"/>
            </p:cNvSpPr>
            <p:nvPr/>
          </p:nvSpPr>
          <p:spPr bwMode="auto">
            <a:xfrm>
              <a:off x="306" y="1860"/>
              <a:ext cx="0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2" name="Line 135"/>
            <p:cNvSpPr>
              <a:spLocks noChangeShapeType="1"/>
            </p:cNvSpPr>
            <p:nvPr/>
          </p:nvSpPr>
          <p:spPr bwMode="auto">
            <a:xfrm>
              <a:off x="306" y="1895"/>
              <a:ext cx="0" cy="4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3" name="Line 136"/>
            <p:cNvSpPr>
              <a:spLocks noChangeShapeType="1"/>
            </p:cNvSpPr>
            <p:nvPr/>
          </p:nvSpPr>
          <p:spPr bwMode="auto">
            <a:xfrm>
              <a:off x="311" y="1915"/>
              <a:ext cx="17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4" name="Line 137"/>
            <p:cNvSpPr>
              <a:spLocks noChangeShapeType="1"/>
            </p:cNvSpPr>
            <p:nvPr/>
          </p:nvSpPr>
          <p:spPr bwMode="auto">
            <a:xfrm>
              <a:off x="398" y="1915"/>
              <a:ext cx="16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5" name="Line 138"/>
            <p:cNvSpPr>
              <a:spLocks noChangeShapeType="1"/>
            </p:cNvSpPr>
            <p:nvPr/>
          </p:nvSpPr>
          <p:spPr bwMode="auto">
            <a:xfrm>
              <a:off x="371" y="894"/>
              <a:ext cx="0" cy="139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6" name="Line 139"/>
            <p:cNvSpPr>
              <a:spLocks noChangeShapeType="1"/>
            </p:cNvSpPr>
            <p:nvPr/>
          </p:nvSpPr>
          <p:spPr bwMode="auto">
            <a:xfrm>
              <a:off x="3313" y="898"/>
              <a:ext cx="0" cy="139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7" name="Line 140"/>
            <p:cNvSpPr>
              <a:spLocks noChangeShapeType="1"/>
            </p:cNvSpPr>
            <p:nvPr/>
          </p:nvSpPr>
          <p:spPr bwMode="auto">
            <a:xfrm>
              <a:off x="1758" y="1661"/>
              <a:ext cx="0" cy="139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8" name="Line 141"/>
            <p:cNvSpPr>
              <a:spLocks noChangeShapeType="1"/>
            </p:cNvSpPr>
            <p:nvPr/>
          </p:nvSpPr>
          <p:spPr bwMode="auto">
            <a:xfrm>
              <a:off x="5323" y="1661"/>
              <a:ext cx="0" cy="139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89" name="Line 142"/>
            <p:cNvSpPr>
              <a:spLocks noChangeShapeType="1"/>
            </p:cNvSpPr>
            <p:nvPr/>
          </p:nvSpPr>
          <p:spPr bwMode="auto">
            <a:xfrm>
              <a:off x="1758" y="1689"/>
              <a:ext cx="1279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0" name="Freeform 143"/>
            <p:cNvSpPr>
              <a:spLocks/>
            </p:cNvSpPr>
            <p:nvPr/>
          </p:nvSpPr>
          <p:spPr bwMode="auto">
            <a:xfrm>
              <a:off x="1763" y="1677"/>
              <a:ext cx="27" cy="28"/>
            </a:xfrm>
            <a:custGeom>
              <a:avLst/>
              <a:gdLst>
                <a:gd name="T0" fmla="*/ 27 w 27"/>
                <a:gd name="T1" fmla="*/ 0 h 28"/>
                <a:gd name="T2" fmla="*/ 0 w 27"/>
                <a:gd name="T3" fmla="*/ 12 h 28"/>
                <a:gd name="T4" fmla="*/ 27 w 27"/>
                <a:gd name="T5" fmla="*/ 2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8">
                  <a:moveTo>
                    <a:pt x="27" y="0"/>
                  </a:moveTo>
                  <a:lnTo>
                    <a:pt x="0" y="12"/>
                  </a:lnTo>
                  <a:lnTo>
                    <a:pt x="27" y="2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1" name="Line 144"/>
            <p:cNvSpPr>
              <a:spLocks noChangeShapeType="1"/>
            </p:cNvSpPr>
            <p:nvPr/>
          </p:nvSpPr>
          <p:spPr bwMode="auto">
            <a:xfrm>
              <a:off x="3703" y="1693"/>
              <a:ext cx="1620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2" name="Freeform 145"/>
            <p:cNvSpPr>
              <a:spLocks/>
            </p:cNvSpPr>
            <p:nvPr/>
          </p:nvSpPr>
          <p:spPr bwMode="auto">
            <a:xfrm>
              <a:off x="5290" y="1681"/>
              <a:ext cx="27" cy="24"/>
            </a:xfrm>
            <a:custGeom>
              <a:avLst/>
              <a:gdLst>
                <a:gd name="T0" fmla="*/ 0 w 27"/>
                <a:gd name="T1" fmla="*/ 0 h 24"/>
                <a:gd name="T2" fmla="*/ 27 w 27"/>
                <a:gd name="T3" fmla="*/ 12 h 24"/>
                <a:gd name="T4" fmla="*/ 0 w 27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4">
                  <a:moveTo>
                    <a:pt x="0" y="0"/>
                  </a:moveTo>
                  <a:lnTo>
                    <a:pt x="27" y="1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3" name="Rectangle 146"/>
            <p:cNvSpPr>
              <a:spLocks noChangeArrowheads="1"/>
            </p:cNvSpPr>
            <p:nvPr/>
          </p:nvSpPr>
          <p:spPr bwMode="auto">
            <a:xfrm>
              <a:off x="3156" y="1657"/>
              <a:ext cx="504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>
                  <a:solidFill>
                    <a:srgbClr val="24211D"/>
                  </a:solidFill>
                </a:rPr>
                <a:t>Корпус зонда</a:t>
              </a:r>
              <a:endParaRPr lang="ru-RU" altLang="ru-RU" sz="1800"/>
            </a:p>
          </p:txBody>
        </p:sp>
        <p:sp>
          <p:nvSpPr>
            <p:cNvPr id="27794" name="Line 147"/>
            <p:cNvSpPr>
              <a:spLocks noChangeShapeType="1"/>
            </p:cNvSpPr>
            <p:nvPr/>
          </p:nvSpPr>
          <p:spPr bwMode="auto">
            <a:xfrm>
              <a:off x="3318" y="930"/>
              <a:ext cx="1273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5" name="Freeform 148"/>
            <p:cNvSpPr>
              <a:spLocks/>
            </p:cNvSpPr>
            <p:nvPr/>
          </p:nvSpPr>
          <p:spPr bwMode="auto">
            <a:xfrm>
              <a:off x="3318" y="914"/>
              <a:ext cx="27" cy="28"/>
            </a:xfrm>
            <a:custGeom>
              <a:avLst/>
              <a:gdLst>
                <a:gd name="T0" fmla="*/ 27 w 27"/>
                <a:gd name="T1" fmla="*/ 0 h 28"/>
                <a:gd name="T2" fmla="*/ 0 w 27"/>
                <a:gd name="T3" fmla="*/ 16 h 28"/>
                <a:gd name="T4" fmla="*/ 27 w 27"/>
                <a:gd name="T5" fmla="*/ 2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8">
                  <a:moveTo>
                    <a:pt x="27" y="0"/>
                  </a:moveTo>
                  <a:lnTo>
                    <a:pt x="0" y="16"/>
                  </a:lnTo>
                  <a:lnTo>
                    <a:pt x="27" y="2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6" name="Line 149"/>
            <p:cNvSpPr>
              <a:spLocks noChangeShapeType="1"/>
            </p:cNvSpPr>
            <p:nvPr/>
          </p:nvSpPr>
          <p:spPr bwMode="auto">
            <a:xfrm>
              <a:off x="458" y="1689"/>
              <a:ext cx="1300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7" name="Freeform 150"/>
            <p:cNvSpPr>
              <a:spLocks/>
            </p:cNvSpPr>
            <p:nvPr/>
          </p:nvSpPr>
          <p:spPr bwMode="auto">
            <a:xfrm>
              <a:off x="1731" y="1677"/>
              <a:ext cx="21" cy="28"/>
            </a:xfrm>
            <a:custGeom>
              <a:avLst/>
              <a:gdLst>
                <a:gd name="T0" fmla="*/ 0 w 21"/>
                <a:gd name="T1" fmla="*/ 0 h 28"/>
                <a:gd name="T2" fmla="*/ 21 w 21"/>
                <a:gd name="T3" fmla="*/ 12 h 28"/>
                <a:gd name="T4" fmla="*/ 0 w 21"/>
                <a:gd name="T5" fmla="*/ 2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8">
                  <a:moveTo>
                    <a:pt x="0" y="0"/>
                  </a:moveTo>
                  <a:lnTo>
                    <a:pt x="21" y="12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98" name="Rectangle 151"/>
            <p:cNvSpPr>
              <a:spLocks noChangeArrowheads="1"/>
            </p:cNvSpPr>
            <p:nvPr/>
          </p:nvSpPr>
          <p:spPr bwMode="auto">
            <a:xfrm>
              <a:off x="4689" y="894"/>
              <a:ext cx="66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>
                  <a:solidFill>
                    <a:srgbClr val="24211D"/>
                  </a:solidFill>
                </a:rPr>
                <a:t>Кожух генератора</a:t>
              </a:r>
              <a:endParaRPr lang="ru-RU" altLang="ru-RU" sz="1800"/>
            </a:p>
          </p:txBody>
        </p:sp>
        <p:sp>
          <p:nvSpPr>
            <p:cNvPr id="27799" name="Line 152"/>
            <p:cNvSpPr>
              <a:spLocks noChangeShapeType="1"/>
            </p:cNvSpPr>
            <p:nvPr/>
          </p:nvSpPr>
          <p:spPr bwMode="auto">
            <a:xfrm>
              <a:off x="371" y="930"/>
              <a:ext cx="1279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0" name="Freeform 153"/>
            <p:cNvSpPr>
              <a:spLocks/>
            </p:cNvSpPr>
            <p:nvPr/>
          </p:nvSpPr>
          <p:spPr bwMode="auto">
            <a:xfrm>
              <a:off x="376" y="918"/>
              <a:ext cx="27" cy="24"/>
            </a:xfrm>
            <a:custGeom>
              <a:avLst/>
              <a:gdLst>
                <a:gd name="T0" fmla="*/ 27 w 27"/>
                <a:gd name="T1" fmla="*/ 0 h 24"/>
                <a:gd name="T2" fmla="*/ 0 w 27"/>
                <a:gd name="T3" fmla="*/ 12 h 24"/>
                <a:gd name="T4" fmla="*/ 27 w 27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4">
                  <a:moveTo>
                    <a:pt x="27" y="0"/>
                  </a:moveTo>
                  <a:lnTo>
                    <a:pt x="0" y="12"/>
                  </a:lnTo>
                  <a:lnTo>
                    <a:pt x="27" y="24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1" name="Line 154"/>
            <p:cNvSpPr>
              <a:spLocks noChangeShapeType="1"/>
            </p:cNvSpPr>
            <p:nvPr/>
          </p:nvSpPr>
          <p:spPr bwMode="auto">
            <a:xfrm>
              <a:off x="2310" y="930"/>
              <a:ext cx="1003" cy="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2" name="Freeform 155"/>
            <p:cNvSpPr>
              <a:spLocks/>
            </p:cNvSpPr>
            <p:nvPr/>
          </p:nvSpPr>
          <p:spPr bwMode="auto">
            <a:xfrm>
              <a:off x="3280" y="914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27 w 27"/>
                <a:gd name="T3" fmla="*/ 16 h 28"/>
                <a:gd name="T4" fmla="*/ 0 w 27"/>
                <a:gd name="T5" fmla="*/ 2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27" y="1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3" name="Rectangle 156"/>
            <p:cNvSpPr>
              <a:spLocks noChangeArrowheads="1"/>
            </p:cNvSpPr>
            <p:nvPr/>
          </p:nvSpPr>
          <p:spPr bwMode="auto">
            <a:xfrm>
              <a:off x="1747" y="894"/>
              <a:ext cx="49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>
                  <a:solidFill>
                    <a:srgbClr val="24211D"/>
                  </a:solidFill>
                </a:rPr>
                <a:t>Разделитель</a:t>
              </a:r>
              <a:endParaRPr lang="ru-RU" altLang="ru-RU" sz="1800"/>
            </a:p>
          </p:txBody>
        </p:sp>
        <p:sp>
          <p:nvSpPr>
            <p:cNvPr id="27804" name="Line 157"/>
            <p:cNvSpPr>
              <a:spLocks noChangeShapeType="1"/>
            </p:cNvSpPr>
            <p:nvPr/>
          </p:nvSpPr>
          <p:spPr bwMode="auto">
            <a:xfrm>
              <a:off x="1476" y="1164"/>
              <a:ext cx="87" cy="2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5" name="Line 158"/>
            <p:cNvSpPr>
              <a:spLocks noChangeShapeType="1"/>
            </p:cNvSpPr>
            <p:nvPr/>
          </p:nvSpPr>
          <p:spPr bwMode="auto">
            <a:xfrm>
              <a:off x="4889" y="1180"/>
              <a:ext cx="87" cy="2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6" name="Line 159"/>
            <p:cNvSpPr>
              <a:spLocks noChangeShapeType="1"/>
            </p:cNvSpPr>
            <p:nvPr/>
          </p:nvSpPr>
          <p:spPr bwMode="auto">
            <a:xfrm>
              <a:off x="3047" y="1959"/>
              <a:ext cx="82" cy="23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7" name="Line 160"/>
            <p:cNvSpPr>
              <a:spLocks noChangeShapeType="1"/>
            </p:cNvSpPr>
            <p:nvPr/>
          </p:nvSpPr>
          <p:spPr bwMode="auto">
            <a:xfrm>
              <a:off x="5095" y="1935"/>
              <a:ext cx="87" cy="23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08" name="Rectangle 161"/>
            <p:cNvSpPr>
              <a:spLocks noChangeArrowheads="1"/>
            </p:cNvSpPr>
            <p:nvPr/>
          </p:nvSpPr>
          <p:spPr bwMode="auto">
            <a:xfrm>
              <a:off x="4992" y="1406"/>
              <a:ext cx="7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>
                  <a:solidFill>
                    <a:srgbClr val="24211D"/>
                  </a:solidFill>
                </a:rPr>
                <a:t>2</a:t>
              </a:r>
              <a:endParaRPr lang="ru-RU" altLang="ru-RU" sz="1800"/>
            </a:p>
          </p:txBody>
        </p:sp>
        <p:sp>
          <p:nvSpPr>
            <p:cNvPr id="27809" name="Rectangle 162"/>
            <p:cNvSpPr>
              <a:spLocks noChangeArrowheads="1"/>
            </p:cNvSpPr>
            <p:nvPr/>
          </p:nvSpPr>
          <p:spPr bwMode="auto">
            <a:xfrm>
              <a:off x="3150" y="2185"/>
              <a:ext cx="7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>
                  <a:solidFill>
                    <a:srgbClr val="24211D"/>
                  </a:solidFill>
                </a:rPr>
                <a:t>3</a:t>
              </a:r>
              <a:endParaRPr lang="ru-RU" altLang="ru-RU" sz="1800"/>
            </a:p>
          </p:txBody>
        </p:sp>
        <p:sp>
          <p:nvSpPr>
            <p:cNvPr id="27810" name="Rectangle 163"/>
            <p:cNvSpPr>
              <a:spLocks noChangeArrowheads="1"/>
            </p:cNvSpPr>
            <p:nvPr/>
          </p:nvSpPr>
          <p:spPr bwMode="auto">
            <a:xfrm>
              <a:off x="5182" y="2161"/>
              <a:ext cx="7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>
                  <a:solidFill>
                    <a:srgbClr val="24211D"/>
                  </a:solidFill>
                </a:rPr>
                <a:t>4</a:t>
              </a:r>
              <a:endParaRPr lang="ru-RU" altLang="ru-RU" sz="1800"/>
            </a:p>
          </p:txBody>
        </p:sp>
        <p:sp>
          <p:nvSpPr>
            <p:cNvPr id="27811" name="Rectangle 164"/>
            <p:cNvSpPr>
              <a:spLocks noChangeArrowheads="1"/>
            </p:cNvSpPr>
            <p:nvPr/>
          </p:nvSpPr>
          <p:spPr bwMode="auto">
            <a:xfrm>
              <a:off x="1579" y="1382"/>
              <a:ext cx="7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700">
                  <a:solidFill>
                    <a:srgbClr val="24211D"/>
                  </a:solidFill>
                </a:rPr>
                <a:t>1</a:t>
              </a:r>
              <a:endParaRPr lang="ru-RU" altLang="ru-RU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313" y="908050"/>
            <a:ext cx="4248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38" y="3573463"/>
            <a:ext cx="5472112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ООО «БИТАСЕРВИС»</a:t>
            </a:r>
            <a:endParaRPr lang="en-US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|443009|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Россия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Самара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</a:p>
          <a:p>
            <a:pPr>
              <a:defRPr/>
            </a:pP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ул. Воронежская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дом 23А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Офис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301|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тел.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(846) 207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15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56|</a:t>
            </a:r>
          </a:p>
          <a:p>
            <a:pPr>
              <a:defRPr/>
            </a:pP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|www.bitaservice.ru|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|mail@bitaservice.ru|</a:t>
            </a:r>
          </a:p>
          <a:p>
            <a:pPr>
              <a:defRPr/>
            </a:pPr>
            <a:endParaRPr lang="ru-RU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Представитель в г. Усинск (Республика Коми)</a:t>
            </a:r>
            <a:endParaRPr lang="en-US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|</a:t>
            </a:r>
            <a:r>
              <a:rPr lang="ru-RU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Сотовый: +7.912.95.612.00</a:t>
            </a:r>
            <a:r>
              <a:rPr lang="en-US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|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b="1" dirty="0">
              <a:solidFill>
                <a:srgbClr val="3745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		</a:t>
            </a:r>
            <a:r>
              <a:rPr lang="ru-RU" b="1" dirty="0">
                <a:solidFill>
                  <a:srgbClr val="374563"/>
                </a:solidFill>
              </a:rPr>
              <a:t>Введение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96975"/>
            <a:ext cx="6400800" cy="5327650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 smtClean="0"/>
              <a:t>Первая бескабельная телеметрическая система собственного производства с электромагнитным каналом связи предназначалась для бурения скважин диаметром 172-178мм и получила наименование БТС-172-70. Последние цифры – «70» - отражали величину диаметра корпуса электронного скважинного модуля (МЭС-70), используемого в конструкции скважинного прибора.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В БТС-172-70 передача информации на поверхность ведётся на одной из пяти частот, что </a:t>
            </a:r>
            <a:r>
              <a:rPr lang="ru-RU" sz="1800" dirty="0" smtClean="0"/>
              <a:t>повышает </a:t>
            </a:r>
            <a:r>
              <a:rPr lang="ru-RU" sz="1800" dirty="0"/>
              <a:t>вероятность достоверной передачи информации в неблагоприятных условиях (при наличии пластов с высокой проводимостью, неблагоприятной помеховой обстановке и т.п.).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Кроме зенита, азимута и угла установки отклонителя в дополнительном канале передаётся информация о числе оборотов генератора, температуре, номере кадра статического замера, признаке разряда батарей прибора или об одном из каротажных параметров.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74563"/>
                </a:solidFill>
              </a:rPr>
              <a:t>    </a:t>
            </a:r>
            <a:r>
              <a:rPr lang="ru-RU" b="1" dirty="0">
                <a:solidFill>
                  <a:srgbClr val="374563"/>
                </a:solidFill>
              </a:rPr>
              <a:t>Направления развития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557338"/>
            <a:ext cx="5472113" cy="4924425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В последующих работах выделились следующие направления развития БТС: повышение надежности телесистемы за счет изменения конструкции электроники и конструкции силовых элементов, разработка телесистемы малого диаметра для бурения боковых стволов, модернизация наземного оборудования, совершенствование программного обеспечения.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При модернизации электронного скважинного модуля основное внимание было уделено повышению его надежности. Анализ показал, что одной из основных причин отказов электроники является повреждение инклинометра под воздействием вибрации. Маятниковый инклинометр, используемый в телесистеме, заменили на твердотельный магнитный инклинометр.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Конструкция электронного передающего блока также подверглась существенной модернизации. Полностью переработана схема блока, вместо батареек в качестве резервного источника питания для статических замеров стали использовать  аккумуляторы.</a:t>
            </a:r>
          </a:p>
        </p:txBody>
      </p:sp>
      <p:pic>
        <p:nvPicPr>
          <p:cNvPr id="17412" name="Picture 4" descr="БЭП-70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5095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557338"/>
            <a:ext cx="460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628775"/>
            <a:ext cx="6400800" cy="4495800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Параллельно с совершенствованием электронного скважинного модуля и разработкой его новых модификаций проводилась серьезная работа по модернизации корпусных деталей скважинного прибора с целью увеличения ресурса, повышения надежности и расширения эксплуатационных возможностей.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400" b="1" dirty="0" smtClean="0"/>
              <a:t>Охранный кожух генератора.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Охранный кожух генератора стали изготавливать из двух частей. При этом уменьшили трудоемкость его изготовления и обеспечили возможность ремонта.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400" b="1" dirty="0" smtClean="0"/>
              <a:t>Удлинитель немагнитный.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После доработки его нижней части (со стороны стального переводника), испытывающей значительные изгибающие нагрузки, гарантийное  время работы немагнитного удлинителя увеличилось до 1000 часов.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Для снижения </a:t>
            </a:r>
            <a:r>
              <a:rPr lang="ru-RU" sz="1600" dirty="0" smtClean="0"/>
              <a:t>изгибающих </a:t>
            </a:r>
            <a:r>
              <a:rPr lang="ru-RU" sz="1600" dirty="0"/>
              <a:t>нагрузок корпусу немагнитного удлинителя придали форму галтели.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Для обеспечения возможности использования при роторном бурении заменили материал немагнитного удлинителя и корпусных деталей зонда: вместо алюминиевого сплава стали использовать сталь АМАГНИТ. 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374563"/>
                </a:solidFill>
              </a:rPr>
              <a:t>Модернизация корпусных элементов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2968625"/>
            <a:ext cx="6400800" cy="3916363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Верхний переводник разделителя выполнили из двух элементов. Теперь, при износе резьбы, нет необходимости менять весь разделитель в целом. Достаточно поставить новый сменный переводник.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Сменный переводник дополнительно закаляется. Количество отказов из-за промывания резьб значительно уменьшилось.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Итогом работ по совершенствованию конструкции разделителя стало повышение его ресурса в 2-3 раза.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409575"/>
            <a:ext cx="64008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374563"/>
                </a:solidFill>
              </a:rPr>
              <a:t>Разделитель</a:t>
            </a:r>
            <a:endParaRPr lang="ru-RU" b="1" dirty="0">
              <a:solidFill>
                <a:srgbClr val="374563"/>
              </a:solidFill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14500"/>
            <a:ext cx="61928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2420938"/>
            <a:ext cx="6624638" cy="4032250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Изменили конструкцию ротора генератора. Это позволило проверять качество подшипников при сборке генератора, отбраковывая негодные. 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Конструкцию масляного компенсатора изменили, тем самым облегчили вал, уменьшили его биение и снизили нагрузку на подшипники.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В конструкцию генератора ввели два торцовых уплотнения приводного вала. Это обеспечило защиту генератора от попадания бурового раствора даже в случае повреждения первого уплотнения.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Для уменьшения турбулентности был доработан корпус генератора. Изменили конструкцию шнека и стали изготавливать его из полиамида.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800" dirty="0"/>
              <a:t>В результате модернизации межремонтный ресурс генератора повысился до 400 часов. 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188913"/>
            <a:ext cx="6400800" cy="1074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374563"/>
                </a:solidFill>
              </a:rPr>
              <a:t>Генератор</a:t>
            </a:r>
            <a:endParaRPr lang="ru-RU" b="1" dirty="0">
              <a:solidFill>
                <a:srgbClr val="374563"/>
              </a:solidFill>
            </a:endParaRPr>
          </a:p>
        </p:txBody>
      </p:sp>
      <p:pic>
        <p:nvPicPr>
          <p:cNvPr id="20484" name="Picture 5" descr="Генер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52513"/>
            <a:ext cx="3662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68413"/>
            <a:ext cx="6165850" cy="1108075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Компоненты наземного оборудования БТС-172 также подверглись серьезной модернизации. Используемые ранее блок питания, УПМ-02 и программатор были объединены в одно изделие – УПМ-05. Это существенно улучшило эксплуатационные качества и удобство использования.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411413" y="404813"/>
            <a:ext cx="64008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Наземное оборудование</a:t>
            </a:r>
          </a:p>
        </p:txBody>
      </p:sp>
      <p:pic>
        <p:nvPicPr>
          <p:cNvPr id="21508" name="Picture 6" descr="Б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0543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упм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3783013"/>
            <a:ext cx="238601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Прогр-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207000"/>
            <a:ext cx="19065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a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20605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5795963" y="2492375"/>
            <a:ext cx="0" cy="410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5867400" y="2492375"/>
            <a:ext cx="0" cy="410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>
            <a:off x="5867400" y="4149725"/>
            <a:ext cx="431800" cy="431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5A60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59765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b="1" kern="1200" dirty="0">
                <a:solidFill>
                  <a:srgbClr val="374563"/>
                </a:solidFill>
              </a:rPr>
              <a:t>Эволюция инклинометров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25" y="1204913"/>
            <a:ext cx="6408738" cy="2160587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Маятниковый инклинометр был заменен на твердотельный с трехкомпонентным магнитометрическим датчиком и трехкомпонентным акселерометром.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Инклинометр МИ-30, используемый в составе МЭС-70-7, стал компактным (диаметр корпуса 35 мм вместо 70 мм у маятникового) и позволил многократно повысить надежность электронного скважинного модуля (допустимы уровни вибрации до 50</a:t>
            </a:r>
            <a:r>
              <a:rPr lang="en-US" sz="1600" dirty="0"/>
              <a:t>g</a:t>
            </a:r>
            <a:r>
              <a:rPr lang="ru-RU" sz="1600" dirty="0"/>
              <a:t>).</a:t>
            </a:r>
          </a:p>
          <a:p>
            <a:pPr indent="342900" algn="just" eaLnBrk="1" hangingPunct="1">
              <a:lnSpc>
                <a:spcPct val="80000"/>
              </a:lnSpc>
              <a:spcAft>
                <a:spcPct val="20000"/>
              </a:spcAft>
              <a:buClrTx/>
              <a:defRPr/>
            </a:pPr>
            <a:r>
              <a:rPr lang="ru-RU" sz="1600" dirty="0"/>
              <a:t>Инклинометр МИ-30У используется в составе электронных модулей уменьшенного диаметра (МЭС-50, МЭС-45ГК, МЭС-45ЭМ).</a:t>
            </a:r>
          </a:p>
        </p:txBody>
      </p:sp>
      <p:pic>
        <p:nvPicPr>
          <p:cNvPr id="22532" name="Picture 5" descr="Инклинометр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65482"/>
          <a:stretch>
            <a:fillRect/>
          </a:stretch>
        </p:blipFill>
        <p:spPr bwMode="auto">
          <a:xfrm>
            <a:off x="2411413" y="3716338"/>
            <a:ext cx="640873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563938" y="4437063"/>
            <a:ext cx="4819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Инклинометрический датчик маятникового типа.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779838" y="5445125"/>
            <a:ext cx="4037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Трехкомпонентный инклинометр МИ-30.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779838" y="6308725"/>
            <a:ext cx="4140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Трехкомпонентный инклинометр МИ-30У.</a:t>
            </a:r>
          </a:p>
        </p:txBody>
      </p:sp>
      <p:pic>
        <p:nvPicPr>
          <p:cNvPr id="22536" name="Picture 5" descr="Инклинометр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68800" r="19122" b="6561"/>
          <a:stretch>
            <a:fillRect/>
          </a:stretch>
        </p:blipFill>
        <p:spPr bwMode="auto">
          <a:xfrm>
            <a:off x="3635375" y="5732463"/>
            <a:ext cx="3889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5" descr="Инклинометры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35722" r="4518" b="37177"/>
          <a:stretch>
            <a:fillRect/>
          </a:stretch>
        </p:blipFill>
        <p:spPr bwMode="auto">
          <a:xfrm>
            <a:off x="2855913" y="4741863"/>
            <a:ext cx="56181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Rectangle 13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43900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kern="1200" dirty="0">
                <a:solidFill>
                  <a:srgbClr val="3745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Телесистема БТС-172</a:t>
            </a:r>
          </a:p>
        </p:txBody>
      </p:sp>
      <p:pic>
        <p:nvPicPr>
          <p:cNvPr id="23555" name="Picture 15" descr="Прибор БТС-17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57852"/>
          <a:stretch>
            <a:fillRect/>
          </a:stretch>
        </p:blipFill>
        <p:spPr>
          <a:xfrm>
            <a:off x="1692275" y="1412875"/>
            <a:ext cx="73326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2282825" y="4210050"/>
            <a:ext cx="653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1979613" y="3068638"/>
            <a:ext cx="662622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ru-RU" sz="1500" dirty="0"/>
              <a:t> </a:t>
            </a:r>
            <a:r>
              <a:rPr lang="ru-RU" altLang="ru-RU" sz="1500" dirty="0"/>
              <a:t>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Корпус электронного скважинного модуля МЭС-50 имеет наружный диаметр 50 мм. Благодаря уменьшению его габаритных размеров увеличилась площадь проходного сечения для бурового раствора внутри скважинного прибора. При этом снизилось эрозионное воздействие на корпусные конструкции, и повысился срок их эксплуатации.</a:t>
            </a:r>
          </a:p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Для снижения эрозионного износа стали использовать новые материалы для оболочки кабеля</a:t>
            </a: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кабельной секции.</a:t>
            </a:r>
            <a:endParaRPr lang="en-US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Конструкция нижней опоры модернизирована для снижения эрозионного износа.</a:t>
            </a:r>
            <a:endParaRPr lang="en-US" alt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342900" algn="just"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В результате комплекса мероприятий по совершенствованию конструкции обеспечена возможность применения БТС-172-50 при роторном бурении с вращением колонны бурильных труб и при работе в кондукторе.</a:t>
            </a:r>
          </a:p>
        </p:txBody>
      </p:sp>
      <p:pic>
        <p:nvPicPr>
          <p:cNvPr id="23558" name="Picture 15" descr="Прибор БТС-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6" b="10104"/>
          <a:stretch>
            <a:fillRect/>
          </a:stretch>
        </p:blipFill>
        <p:spPr bwMode="auto">
          <a:xfrm>
            <a:off x="1692275" y="2360613"/>
            <a:ext cx="7332663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4140200" y="1042988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Зонд БТС–172–70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4140200" y="1979613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Зонд БТС–172–50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1132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Оформление по умолчанию</vt:lpstr>
      <vt:lpstr>План</vt:lpstr>
      <vt:lpstr>ОБОРУДОВАНИЕ ООО «БИТАСЕРВИС»</vt:lpstr>
      <vt:lpstr>  Введение</vt:lpstr>
      <vt:lpstr>    Направления развития</vt:lpstr>
      <vt:lpstr>Модернизация корпусных элементов</vt:lpstr>
      <vt:lpstr>Разделитель</vt:lpstr>
      <vt:lpstr>Генератор</vt:lpstr>
      <vt:lpstr>Презентация PowerPoint</vt:lpstr>
      <vt:lpstr>  Эволюция инклинометров</vt:lpstr>
      <vt:lpstr>Телесистема БТС-172</vt:lpstr>
      <vt:lpstr>Телесистема БТС-210-50</vt:lpstr>
      <vt:lpstr>МЭС-50</vt:lpstr>
      <vt:lpstr>МЭС-45ГК</vt:lpstr>
      <vt:lpstr>Телесистема АБТСЭМ-106</vt:lpstr>
      <vt:lpstr>Презентация PowerPoint</vt:lpstr>
    </vt:vector>
  </TitlesOfParts>
  <Company>БИТАС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Промгеосервис</dc:title>
  <dc:creator>Малыгин Вячеслав</dc:creator>
  <cp:lastModifiedBy>Михаил Новаковский</cp:lastModifiedBy>
  <cp:revision>42</cp:revision>
  <dcterms:created xsi:type="dcterms:W3CDTF">2009-03-11T05:16:26Z</dcterms:created>
  <dcterms:modified xsi:type="dcterms:W3CDTF">2015-02-10T23:49:00Z</dcterms:modified>
</cp:coreProperties>
</file>